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312" r:id="rId4"/>
    <p:sldId id="258" r:id="rId5"/>
    <p:sldId id="311" r:id="rId6"/>
    <p:sldId id="315" r:id="rId7"/>
    <p:sldId id="310" r:id="rId8"/>
    <p:sldId id="316" r:id="rId9"/>
    <p:sldId id="317" r:id="rId10"/>
    <p:sldId id="319" r:id="rId11"/>
    <p:sldId id="320" r:id="rId12"/>
    <p:sldId id="321" r:id="rId13"/>
    <p:sldId id="322" r:id="rId14"/>
    <p:sldId id="323" r:id="rId15"/>
    <p:sldId id="329" r:id="rId16"/>
    <p:sldId id="259" r:id="rId17"/>
    <p:sldId id="261" r:id="rId18"/>
    <p:sldId id="262" r:id="rId19"/>
    <p:sldId id="331" r:id="rId20"/>
    <p:sldId id="332" r:id="rId21"/>
    <p:sldId id="333" r:id="rId22"/>
    <p:sldId id="263" r:id="rId23"/>
    <p:sldId id="264" r:id="rId24"/>
    <p:sldId id="265" r:id="rId25"/>
    <p:sldId id="266" r:id="rId26"/>
    <p:sldId id="269" r:id="rId27"/>
    <p:sldId id="270" r:id="rId28"/>
    <p:sldId id="271" r:id="rId29"/>
    <p:sldId id="274" r:id="rId30"/>
    <p:sldId id="275" r:id="rId31"/>
    <p:sldId id="334" r:id="rId32"/>
    <p:sldId id="276" r:id="rId33"/>
    <p:sldId id="277" r:id="rId34"/>
    <p:sldId id="330"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336" r:id="rId54"/>
    <p:sldId id="335" r:id="rId55"/>
    <p:sldId id="296" r:id="rId56"/>
    <p:sldId id="297" r:id="rId57"/>
    <p:sldId id="298" r:id="rId58"/>
    <p:sldId id="299" r:id="rId59"/>
    <p:sldId id="300" r:id="rId60"/>
    <p:sldId id="301" r:id="rId61"/>
    <p:sldId id="302" r:id="rId62"/>
    <p:sldId id="303" r:id="rId63"/>
    <p:sldId id="304" r:id="rId64"/>
    <p:sldId id="30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6F7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p:restoredLeft sz="12000" autoAdjust="0"/>
    <p:restoredTop sz="88438" autoAdjust="0"/>
  </p:normalViewPr>
  <p:slideViewPr>
    <p:cSldViewPr snapToGrid="0" showGuides="1">
      <p:cViewPr>
        <p:scale>
          <a:sx n="75" d="100"/>
          <a:sy n="75" d="100"/>
        </p:scale>
        <p:origin x="696" y="456"/>
      </p:cViewPr>
      <p:guideLst>
        <p:guide orient="horz" pos="2160"/>
        <p:guide pos="3840"/>
      </p:guideLst>
    </p:cSldViewPr>
  </p:slideViewPr>
  <p:notesTextViewPr>
    <p:cViewPr>
      <p:scale>
        <a:sx n="3" d="2"/>
        <a:sy n="3" d="2"/>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151018-E5CD-4209-92FE-01C12A8011E9}" type="doc">
      <dgm:prSet loTypeId="urn:microsoft.com/office/officeart/2005/8/layout/gear1" loCatId="process" qsTypeId="urn:microsoft.com/office/officeart/2005/8/quickstyle/simple5" qsCatId="simple" csTypeId="urn:microsoft.com/office/officeart/2005/8/colors/colorful4" csCatId="colorful" phldr="1"/>
      <dgm:spPr/>
      <dgm:t>
        <a:bodyPr/>
        <a:lstStyle/>
        <a:p>
          <a:endParaRPr lang="en-GB"/>
        </a:p>
      </dgm:t>
    </dgm:pt>
    <dgm:pt modelId="{6358A2C7-F1A0-4ACE-B481-5B3E84058E4F}">
      <dgm:prSet phldrT="[Text]"/>
      <dgm:spPr/>
      <dgm:t>
        <a:bodyPr/>
        <a:lstStyle/>
        <a:p>
          <a:r>
            <a:rPr lang="en-GB" dirty="0" smtClean="0"/>
            <a:t>Big data</a:t>
          </a:r>
          <a:endParaRPr lang="en-GB" dirty="0"/>
        </a:p>
      </dgm:t>
    </dgm:pt>
    <dgm:pt modelId="{5B35BBD9-4C43-4232-B791-EF75337B4CB6}" type="parTrans" cxnId="{0950AD37-06CB-4539-80C0-A714EBD01C3A}">
      <dgm:prSet/>
      <dgm:spPr/>
      <dgm:t>
        <a:bodyPr/>
        <a:lstStyle/>
        <a:p>
          <a:endParaRPr lang="en-GB"/>
        </a:p>
      </dgm:t>
    </dgm:pt>
    <dgm:pt modelId="{C6F2E1CA-66F6-4C42-9D00-2A1CE22E86D8}" type="sibTrans" cxnId="{0950AD37-06CB-4539-80C0-A714EBD01C3A}">
      <dgm:prSet/>
      <dgm:spPr/>
      <dgm:t>
        <a:bodyPr/>
        <a:lstStyle/>
        <a:p>
          <a:endParaRPr lang="en-GB"/>
        </a:p>
      </dgm:t>
    </dgm:pt>
    <dgm:pt modelId="{4331BCF0-33F2-4A79-B73C-F0E0CEA9C046}">
      <dgm:prSet phldrT="[Text]" custT="1"/>
      <dgm:spPr/>
      <dgm:t>
        <a:bodyPr/>
        <a:lstStyle/>
        <a:p>
          <a:r>
            <a:rPr lang="en-GB" sz="3200" dirty="0" smtClean="0"/>
            <a:t>Biogeography</a:t>
          </a:r>
          <a:endParaRPr lang="en-GB" sz="3200" dirty="0"/>
        </a:p>
      </dgm:t>
    </dgm:pt>
    <dgm:pt modelId="{25905EDF-E5C8-40DD-BD4A-B1819E7C0B5A}" type="parTrans" cxnId="{95A63CD9-F1E6-4E6A-B097-B842E4B628C2}">
      <dgm:prSet/>
      <dgm:spPr/>
      <dgm:t>
        <a:bodyPr/>
        <a:lstStyle/>
        <a:p>
          <a:endParaRPr lang="en-GB"/>
        </a:p>
      </dgm:t>
    </dgm:pt>
    <dgm:pt modelId="{67752FF2-6B62-4593-B2D1-315882A06FDC}" type="sibTrans" cxnId="{95A63CD9-F1E6-4E6A-B097-B842E4B628C2}">
      <dgm:prSet/>
      <dgm:spPr/>
      <dgm:t>
        <a:bodyPr/>
        <a:lstStyle/>
        <a:p>
          <a:endParaRPr lang="en-GB"/>
        </a:p>
      </dgm:t>
    </dgm:pt>
    <dgm:pt modelId="{99F93108-E3BA-40B9-BA9D-84583861BD6D}">
      <dgm:prSet phldrT="[Text]" custT="1"/>
      <dgm:spPr/>
      <dgm:t>
        <a:bodyPr/>
        <a:lstStyle/>
        <a:p>
          <a:r>
            <a:rPr lang="en-GB" sz="3600" dirty="0" smtClean="0"/>
            <a:t>Conservation</a:t>
          </a:r>
          <a:endParaRPr lang="en-GB" sz="2000" dirty="0"/>
        </a:p>
      </dgm:t>
    </dgm:pt>
    <dgm:pt modelId="{7FEEDC3F-EBC9-4922-97FA-B5F61A1B2EC2}" type="parTrans" cxnId="{C22C4ACC-982A-4FD8-BFC5-449D371D28E8}">
      <dgm:prSet/>
      <dgm:spPr/>
      <dgm:t>
        <a:bodyPr/>
        <a:lstStyle/>
        <a:p>
          <a:endParaRPr lang="en-GB"/>
        </a:p>
      </dgm:t>
    </dgm:pt>
    <dgm:pt modelId="{A1BF3219-A3D1-4ECA-8F86-B3CCBD1F636F}" type="sibTrans" cxnId="{C22C4ACC-982A-4FD8-BFC5-449D371D28E8}">
      <dgm:prSet/>
      <dgm:spPr/>
      <dgm:t>
        <a:bodyPr/>
        <a:lstStyle/>
        <a:p>
          <a:endParaRPr lang="en-GB"/>
        </a:p>
      </dgm:t>
    </dgm:pt>
    <dgm:pt modelId="{E30222C8-FC69-4CF7-BA70-4C8211FCE7DF}" type="pres">
      <dgm:prSet presAssocID="{08151018-E5CD-4209-92FE-01C12A8011E9}" presName="composite" presStyleCnt="0">
        <dgm:presLayoutVars>
          <dgm:chMax val="3"/>
          <dgm:animLvl val="lvl"/>
          <dgm:resizeHandles val="exact"/>
        </dgm:presLayoutVars>
      </dgm:prSet>
      <dgm:spPr/>
    </dgm:pt>
    <dgm:pt modelId="{57DC568C-A20E-42E8-A709-E77B609172D9}" type="pres">
      <dgm:prSet presAssocID="{6358A2C7-F1A0-4ACE-B481-5B3E84058E4F}" presName="gear1" presStyleLbl="node1" presStyleIdx="0" presStyleCnt="3">
        <dgm:presLayoutVars>
          <dgm:chMax val="1"/>
          <dgm:bulletEnabled val="1"/>
        </dgm:presLayoutVars>
      </dgm:prSet>
      <dgm:spPr/>
    </dgm:pt>
    <dgm:pt modelId="{D3DC9CC5-5519-4A93-B80D-86E12EDD4174}" type="pres">
      <dgm:prSet presAssocID="{6358A2C7-F1A0-4ACE-B481-5B3E84058E4F}" presName="gear1srcNode" presStyleLbl="node1" presStyleIdx="0" presStyleCnt="3"/>
      <dgm:spPr/>
    </dgm:pt>
    <dgm:pt modelId="{5B6846DD-64ED-4ABF-BBA4-E70DC979103E}" type="pres">
      <dgm:prSet presAssocID="{6358A2C7-F1A0-4ACE-B481-5B3E84058E4F}" presName="gear1dstNode" presStyleLbl="node1" presStyleIdx="0" presStyleCnt="3"/>
      <dgm:spPr/>
    </dgm:pt>
    <dgm:pt modelId="{BED6E779-632B-476A-BDA1-C79B52D1DFA3}" type="pres">
      <dgm:prSet presAssocID="{4331BCF0-33F2-4A79-B73C-F0E0CEA9C046}" presName="gear2" presStyleLbl="node1" presStyleIdx="1" presStyleCnt="3">
        <dgm:presLayoutVars>
          <dgm:chMax val="1"/>
          <dgm:bulletEnabled val="1"/>
        </dgm:presLayoutVars>
      </dgm:prSet>
      <dgm:spPr/>
      <dgm:t>
        <a:bodyPr/>
        <a:lstStyle/>
        <a:p>
          <a:endParaRPr lang="en-GB"/>
        </a:p>
      </dgm:t>
    </dgm:pt>
    <dgm:pt modelId="{83B6FE9D-C499-419D-B7CE-A3AC2886F18B}" type="pres">
      <dgm:prSet presAssocID="{4331BCF0-33F2-4A79-B73C-F0E0CEA9C046}" presName="gear2srcNode" presStyleLbl="node1" presStyleIdx="1" presStyleCnt="3"/>
      <dgm:spPr/>
    </dgm:pt>
    <dgm:pt modelId="{B3A26802-6DDE-4404-9CBA-0AC38F5B94D5}" type="pres">
      <dgm:prSet presAssocID="{4331BCF0-33F2-4A79-B73C-F0E0CEA9C046}" presName="gear2dstNode" presStyleLbl="node1" presStyleIdx="1" presStyleCnt="3"/>
      <dgm:spPr/>
    </dgm:pt>
    <dgm:pt modelId="{B88DB472-A34B-453F-900A-BE15E7BB73B7}" type="pres">
      <dgm:prSet presAssocID="{99F93108-E3BA-40B9-BA9D-84583861BD6D}" presName="gear3" presStyleLbl="node1" presStyleIdx="2" presStyleCnt="3"/>
      <dgm:spPr/>
    </dgm:pt>
    <dgm:pt modelId="{335C36E0-B45E-4921-BEF4-A69D874A37EE}" type="pres">
      <dgm:prSet presAssocID="{99F93108-E3BA-40B9-BA9D-84583861BD6D}" presName="gear3tx" presStyleLbl="node1" presStyleIdx="2" presStyleCnt="3">
        <dgm:presLayoutVars>
          <dgm:chMax val="1"/>
          <dgm:bulletEnabled val="1"/>
        </dgm:presLayoutVars>
      </dgm:prSet>
      <dgm:spPr/>
    </dgm:pt>
    <dgm:pt modelId="{A65B2426-489D-422B-8CAB-B9B97FE3E988}" type="pres">
      <dgm:prSet presAssocID="{99F93108-E3BA-40B9-BA9D-84583861BD6D}" presName="gear3srcNode" presStyleLbl="node1" presStyleIdx="2" presStyleCnt="3"/>
      <dgm:spPr/>
    </dgm:pt>
    <dgm:pt modelId="{E5F33012-5433-4E61-917F-18A96CED5BE5}" type="pres">
      <dgm:prSet presAssocID="{99F93108-E3BA-40B9-BA9D-84583861BD6D}" presName="gear3dstNode" presStyleLbl="node1" presStyleIdx="2" presStyleCnt="3"/>
      <dgm:spPr/>
    </dgm:pt>
    <dgm:pt modelId="{C031D4C0-24FD-44A3-BCFF-36FF93D1A388}" type="pres">
      <dgm:prSet presAssocID="{C6F2E1CA-66F6-4C42-9D00-2A1CE22E86D8}" presName="connector1" presStyleLbl="sibTrans2D1" presStyleIdx="0" presStyleCnt="3"/>
      <dgm:spPr/>
    </dgm:pt>
    <dgm:pt modelId="{7620BCE0-DDF0-47D1-B9B1-7160F5049707}" type="pres">
      <dgm:prSet presAssocID="{67752FF2-6B62-4593-B2D1-315882A06FDC}" presName="connector2" presStyleLbl="sibTrans2D1" presStyleIdx="1" presStyleCnt="3"/>
      <dgm:spPr/>
    </dgm:pt>
    <dgm:pt modelId="{4C5A414E-7F09-48DC-8F39-20D7352C35E9}" type="pres">
      <dgm:prSet presAssocID="{A1BF3219-A3D1-4ECA-8F86-B3CCBD1F636F}" presName="connector3" presStyleLbl="sibTrans2D1" presStyleIdx="2" presStyleCnt="3"/>
      <dgm:spPr/>
    </dgm:pt>
  </dgm:ptLst>
  <dgm:cxnLst>
    <dgm:cxn modelId="{0950AD37-06CB-4539-80C0-A714EBD01C3A}" srcId="{08151018-E5CD-4209-92FE-01C12A8011E9}" destId="{6358A2C7-F1A0-4ACE-B481-5B3E84058E4F}" srcOrd="0" destOrd="0" parTransId="{5B35BBD9-4C43-4232-B791-EF75337B4CB6}" sibTransId="{C6F2E1CA-66F6-4C42-9D00-2A1CE22E86D8}"/>
    <dgm:cxn modelId="{5F33ACFF-EBD5-43F0-A0CD-0B6264382C97}" type="presOf" srcId="{99F93108-E3BA-40B9-BA9D-84583861BD6D}" destId="{A65B2426-489D-422B-8CAB-B9B97FE3E988}" srcOrd="2" destOrd="0" presId="urn:microsoft.com/office/officeart/2005/8/layout/gear1"/>
    <dgm:cxn modelId="{E8B98F49-9821-4324-BC87-51F61DF3CC64}" type="presOf" srcId="{6358A2C7-F1A0-4ACE-B481-5B3E84058E4F}" destId="{57DC568C-A20E-42E8-A709-E77B609172D9}" srcOrd="0" destOrd="0" presId="urn:microsoft.com/office/officeart/2005/8/layout/gear1"/>
    <dgm:cxn modelId="{7E8D07F8-0F33-4953-8119-9F29463325F2}" type="presOf" srcId="{C6F2E1CA-66F6-4C42-9D00-2A1CE22E86D8}" destId="{C031D4C0-24FD-44A3-BCFF-36FF93D1A388}" srcOrd="0" destOrd="0" presId="urn:microsoft.com/office/officeart/2005/8/layout/gear1"/>
    <dgm:cxn modelId="{0DC845B6-28DE-49BF-824A-3B3883E049C3}" type="presOf" srcId="{4331BCF0-33F2-4A79-B73C-F0E0CEA9C046}" destId="{83B6FE9D-C499-419D-B7CE-A3AC2886F18B}" srcOrd="1" destOrd="0" presId="urn:microsoft.com/office/officeart/2005/8/layout/gear1"/>
    <dgm:cxn modelId="{C22C4ACC-982A-4FD8-BFC5-449D371D28E8}" srcId="{08151018-E5CD-4209-92FE-01C12A8011E9}" destId="{99F93108-E3BA-40B9-BA9D-84583861BD6D}" srcOrd="2" destOrd="0" parTransId="{7FEEDC3F-EBC9-4922-97FA-B5F61A1B2EC2}" sibTransId="{A1BF3219-A3D1-4ECA-8F86-B3CCBD1F636F}"/>
    <dgm:cxn modelId="{9B91E5BA-53FC-4C21-99A7-2F55C9C471F3}" type="presOf" srcId="{4331BCF0-33F2-4A79-B73C-F0E0CEA9C046}" destId="{BED6E779-632B-476A-BDA1-C79B52D1DFA3}" srcOrd="0" destOrd="0" presId="urn:microsoft.com/office/officeart/2005/8/layout/gear1"/>
    <dgm:cxn modelId="{E50508D3-0612-4843-B4CE-0767F1F60726}" type="presOf" srcId="{08151018-E5CD-4209-92FE-01C12A8011E9}" destId="{E30222C8-FC69-4CF7-BA70-4C8211FCE7DF}" srcOrd="0" destOrd="0" presId="urn:microsoft.com/office/officeart/2005/8/layout/gear1"/>
    <dgm:cxn modelId="{3DE829B3-4C94-4C00-BBC4-E95493271DD0}" type="presOf" srcId="{99F93108-E3BA-40B9-BA9D-84583861BD6D}" destId="{B88DB472-A34B-453F-900A-BE15E7BB73B7}" srcOrd="0" destOrd="0" presId="urn:microsoft.com/office/officeart/2005/8/layout/gear1"/>
    <dgm:cxn modelId="{8E435A25-3B06-4984-9C21-E1D33540068D}" type="presOf" srcId="{67752FF2-6B62-4593-B2D1-315882A06FDC}" destId="{7620BCE0-DDF0-47D1-B9B1-7160F5049707}" srcOrd="0" destOrd="0" presId="urn:microsoft.com/office/officeart/2005/8/layout/gear1"/>
    <dgm:cxn modelId="{4D281D95-E127-4E14-98A2-CEB2F38846B8}" type="presOf" srcId="{6358A2C7-F1A0-4ACE-B481-5B3E84058E4F}" destId="{D3DC9CC5-5519-4A93-B80D-86E12EDD4174}" srcOrd="1" destOrd="0" presId="urn:microsoft.com/office/officeart/2005/8/layout/gear1"/>
    <dgm:cxn modelId="{AFF45B78-A732-482D-8D2F-D58A58E9050D}" type="presOf" srcId="{A1BF3219-A3D1-4ECA-8F86-B3CCBD1F636F}" destId="{4C5A414E-7F09-48DC-8F39-20D7352C35E9}" srcOrd="0" destOrd="0" presId="urn:microsoft.com/office/officeart/2005/8/layout/gear1"/>
    <dgm:cxn modelId="{0722CBE4-6302-4365-93F6-56FCEB495278}" type="presOf" srcId="{4331BCF0-33F2-4A79-B73C-F0E0CEA9C046}" destId="{B3A26802-6DDE-4404-9CBA-0AC38F5B94D5}" srcOrd="2" destOrd="0" presId="urn:microsoft.com/office/officeart/2005/8/layout/gear1"/>
    <dgm:cxn modelId="{71A0D64E-7936-4074-968F-635F0221E454}" type="presOf" srcId="{99F93108-E3BA-40B9-BA9D-84583861BD6D}" destId="{335C36E0-B45E-4921-BEF4-A69D874A37EE}" srcOrd="1" destOrd="0" presId="urn:microsoft.com/office/officeart/2005/8/layout/gear1"/>
    <dgm:cxn modelId="{4FC534A1-C094-4A39-8339-14B19F554026}" type="presOf" srcId="{6358A2C7-F1A0-4ACE-B481-5B3E84058E4F}" destId="{5B6846DD-64ED-4ABF-BBA4-E70DC979103E}" srcOrd="2" destOrd="0" presId="urn:microsoft.com/office/officeart/2005/8/layout/gear1"/>
    <dgm:cxn modelId="{95A63CD9-F1E6-4E6A-B097-B842E4B628C2}" srcId="{08151018-E5CD-4209-92FE-01C12A8011E9}" destId="{4331BCF0-33F2-4A79-B73C-F0E0CEA9C046}" srcOrd="1" destOrd="0" parTransId="{25905EDF-E5C8-40DD-BD4A-B1819E7C0B5A}" sibTransId="{67752FF2-6B62-4593-B2D1-315882A06FDC}"/>
    <dgm:cxn modelId="{E40428D2-63AF-40EE-BFF5-8553FCD43981}" type="presOf" srcId="{99F93108-E3BA-40B9-BA9D-84583861BD6D}" destId="{E5F33012-5433-4E61-917F-18A96CED5BE5}" srcOrd="3" destOrd="0" presId="urn:microsoft.com/office/officeart/2005/8/layout/gear1"/>
    <dgm:cxn modelId="{0F12E7C9-3610-4E17-9CD9-4103CE50B46E}" type="presParOf" srcId="{E30222C8-FC69-4CF7-BA70-4C8211FCE7DF}" destId="{57DC568C-A20E-42E8-A709-E77B609172D9}" srcOrd="0" destOrd="0" presId="urn:microsoft.com/office/officeart/2005/8/layout/gear1"/>
    <dgm:cxn modelId="{AA5B275D-2FB3-4CB4-B8E7-A201CEA65D05}" type="presParOf" srcId="{E30222C8-FC69-4CF7-BA70-4C8211FCE7DF}" destId="{D3DC9CC5-5519-4A93-B80D-86E12EDD4174}" srcOrd="1" destOrd="0" presId="urn:microsoft.com/office/officeart/2005/8/layout/gear1"/>
    <dgm:cxn modelId="{7485EE1D-DEB1-4843-86EC-F541529CE9E5}" type="presParOf" srcId="{E30222C8-FC69-4CF7-BA70-4C8211FCE7DF}" destId="{5B6846DD-64ED-4ABF-BBA4-E70DC979103E}" srcOrd="2" destOrd="0" presId="urn:microsoft.com/office/officeart/2005/8/layout/gear1"/>
    <dgm:cxn modelId="{A89A5AFD-7A8B-4AC3-AA30-46F4A5EC8ECC}" type="presParOf" srcId="{E30222C8-FC69-4CF7-BA70-4C8211FCE7DF}" destId="{BED6E779-632B-476A-BDA1-C79B52D1DFA3}" srcOrd="3" destOrd="0" presId="urn:microsoft.com/office/officeart/2005/8/layout/gear1"/>
    <dgm:cxn modelId="{C9E469E1-E9C1-4ABA-8BA0-AB927A6DD91E}" type="presParOf" srcId="{E30222C8-FC69-4CF7-BA70-4C8211FCE7DF}" destId="{83B6FE9D-C499-419D-B7CE-A3AC2886F18B}" srcOrd="4" destOrd="0" presId="urn:microsoft.com/office/officeart/2005/8/layout/gear1"/>
    <dgm:cxn modelId="{E90FDAD8-75B9-469C-A58B-48282C0C8910}" type="presParOf" srcId="{E30222C8-FC69-4CF7-BA70-4C8211FCE7DF}" destId="{B3A26802-6DDE-4404-9CBA-0AC38F5B94D5}" srcOrd="5" destOrd="0" presId="urn:microsoft.com/office/officeart/2005/8/layout/gear1"/>
    <dgm:cxn modelId="{7F7E2E54-484B-472A-9A24-51B402802980}" type="presParOf" srcId="{E30222C8-FC69-4CF7-BA70-4C8211FCE7DF}" destId="{B88DB472-A34B-453F-900A-BE15E7BB73B7}" srcOrd="6" destOrd="0" presId="urn:microsoft.com/office/officeart/2005/8/layout/gear1"/>
    <dgm:cxn modelId="{8FB6754B-D869-4EAE-8519-4CE3B54A688C}" type="presParOf" srcId="{E30222C8-FC69-4CF7-BA70-4C8211FCE7DF}" destId="{335C36E0-B45E-4921-BEF4-A69D874A37EE}" srcOrd="7" destOrd="0" presId="urn:microsoft.com/office/officeart/2005/8/layout/gear1"/>
    <dgm:cxn modelId="{E0651C38-694F-45DE-B340-F0AB82EE3546}" type="presParOf" srcId="{E30222C8-FC69-4CF7-BA70-4C8211FCE7DF}" destId="{A65B2426-489D-422B-8CAB-B9B97FE3E988}" srcOrd="8" destOrd="0" presId="urn:microsoft.com/office/officeart/2005/8/layout/gear1"/>
    <dgm:cxn modelId="{99E74D54-4AD5-43D4-B032-BDFE0B5C3712}" type="presParOf" srcId="{E30222C8-FC69-4CF7-BA70-4C8211FCE7DF}" destId="{E5F33012-5433-4E61-917F-18A96CED5BE5}" srcOrd="9" destOrd="0" presId="urn:microsoft.com/office/officeart/2005/8/layout/gear1"/>
    <dgm:cxn modelId="{320B8AD1-075E-4FA5-B484-70BBBBD9F35D}" type="presParOf" srcId="{E30222C8-FC69-4CF7-BA70-4C8211FCE7DF}" destId="{C031D4C0-24FD-44A3-BCFF-36FF93D1A388}" srcOrd="10" destOrd="0" presId="urn:microsoft.com/office/officeart/2005/8/layout/gear1"/>
    <dgm:cxn modelId="{44B11384-F881-4D96-A9A5-2CF103094613}" type="presParOf" srcId="{E30222C8-FC69-4CF7-BA70-4C8211FCE7DF}" destId="{7620BCE0-DDF0-47D1-B9B1-7160F5049707}" srcOrd="11" destOrd="0" presId="urn:microsoft.com/office/officeart/2005/8/layout/gear1"/>
    <dgm:cxn modelId="{39F83477-7EE6-48EF-96ED-ED29C758DB79}" type="presParOf" srcId="{E30222C8-FC69-4CF7-BA70-4C8211FCE7DF}" destId="{4C5A414E-7F09-48DC-8F39-20D7352C35E9}" srcOrd="12" destOrd="0" presId="urn:microsoft.com/office/officeart/2005/8/layout/gear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DC568C-A20E-42E8-A709-E77B609172D9}">
      <dsp:nvSpPr>
        <dsp:cNvPr id="0" name=""/>
        <dsp:cNvSpPr/>
      </dsp:nvSpPr>
      <dsp:spPr>
        <a:xfrm>
          <a:off x="4267575" y="3007434"/>
          <a:ext cx="3675753" cy="3675753"/>
        </a:xfrm>
        <a:prstGeom prst="gear9">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8740" tIns="78740" rIns="78740" bIns="78740" numCol="1" spcCol="1270" anchor="ctr" anchorCtr="0">
          <a:noAutofit/>
        </a:bodyPr>
        <a:lstStyle/>
        <a:p>
          <a:pPr lvl="0" algn="ctr" defTabSz="2755900">
            <a:lnSpc>
              <a:spcPct val="90000"/>
            </a:lnSpc>
            <a:spcBef>
              <a:spcPct val="0"/>
            </a:spcBef>
            <a:spcAft>
              <a:spcPct val="35000"/>
            </a:spcAft>
          </a:pPr>
          <a:r>
            <a:rPr lang="en-GB" sz="6200" kern="1200" dirty="0" smtClean="0"/>
            <a:t>Big data</a:t>
          </a:r>
          <a:endParaRPr lang="en-GB" sz="6200" kern="1200" dirty="0"/>
        </a:p>
      </dsp:txBody>
      <dsp:txXfrm>
        <a:off x="5006565" y="3868462"/>
        <a:ext cx="2197773" cy="1889413"/>
      </dsp:txXfrm>
    </dsp:sp>
    <dsp:sp modelId="{BED6E779-632B-476A-BDA1-C79B52D1DFA3}">
      <dsp:nvSpPr>
        <dsp:cNvPr id="0" name=""/>
        <dsp:cNvSpPr/>
      </dsp:nvSpPr>
      <dsp:spPr>
        <a:xfrm>
          <a:off x="2128954" y="2138620"/>
          <a:ext cx="2673275" cy="2673275"/>
        </a:xfrm>
        <a:prstGeom prst="gear6">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GB" sz="3200" kern="1200" dirty="0" smtClean="0"/>
            <a:t>Biogeography</a:t>
          </a:r>
          <a:endParaRPr lang="en-GB" sz="3200" kern="1200" dirty="0"/>
        </a:p>
      </dsp:txBody>
      <dsp:txXfrm>
        <a:off x="2801959" y="2815693"/>
        <a:ext cx="1327265" cy="1319129"/>
      </dsp:txXfrm>
    </dsp:sp>
    <dsp:sp modelId="{B88DB472-A34B-453F-900A-BE15E7BB73B7}">
      <dsp:nvSpPr>
        <dsp:cNvPr id="0" name=""/>
        <dsp:cNvSpPr/>
      </dsp:nvSpPr>
      <dsp:spPr>
        <a:xfrm rot="20700000">
          <a:off x="3626261" y="294333"/>
          <a:ext cx="2619264" cy="2619264"/>
        </a:xfrm>
        <a:prstGeom prst="gear6">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GB" sz="3600" kern="1200" dirty="0" smtClean="0"/>
            <a:t>Conservation</a:t>
          </a:r>
          <a:endParaRPr lang="en-GB" sz="2000" kern="1200" dirty="0"/>
        </a:p>
      </dsp:txBody>
      <dsp:txXfrm rot="-20700000">
        <a:off x="4200743" y="868814"/>
        <a:ext cx="1470301" cy="1470301"/>
      </dsp:txXfrm>
    </dsp:sp>
    <dsp:sp modelId="{C031D4C0-24FD-44A3-BCFF-36FF93D1A388}">
      <dsp:nvSpPr>
        <dsp:cNvPr id="0" name=""/>
        <dsp:cNvSpPr/>
      </dsp:nvSpPr>
      <dsp:spPr>
        <a:xfrm>
          <a:off x="4013105" y="2436600"/>
          <a:ext cx="4704964" cy="4704964"/>
        </a:xfrm>
        <a:prstGeom prst="circularArrow">
          <a:avLst>
            <a:gd name="adj1" fmla="val 4687"/>
            <a:gd name="adj2" fmla="val 299029"/>
            <a:gd name="adj3" fmla="val 2554988"/>
            <a:gd name="adj4" fmla="val 15780043"/>
            <a:gd name="adj5" fmla="val 5469"/>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620BCE0-DDF0-47D1-B9B1-7160F5049707}">
      <dsp:nvSpPr>
        <dsp:cNvPr id="0" name=""/>
        <dsp:cNvSpPr/>
      </dsp:nvSpPr>
      <dsp:spPr>
        <a:xfrm>
          <a:off x="1655522" y="1536444"/>
          <a:ext cx="3418450" cy="3418450"/>
        </a:xfrm>
        <a:prstGeom prst="leftCircularArrow">
          <a:avLst>
            <a:gd name="adj1" fmla="val 6452"/>
            <a:gd name="adj2" fmla="val 429999"/>
            <a:gd name="adj3" fmla="val 10489124"/>
            <a:gd name="adj4" fmla="val 14837806"/>
            <a:gd name="adj5" fmla="val 7527"/>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C5A414E-7F09-48DC-8F39-20D7352C35E9}">
      <dsp:nvSpPr>
        <dsp:cNvPr id="0" name=""/>
        <dsp:cNvSpPr/>
      </dsp:nvSpPr>
      <dsp:spPr>
        <a:xfrm>
          <a:off x="3020399" y="-290065"/>
          <a:ext cx="3685778" cy="3685778"/>
        </a:xfrm>
        <a:prstGeom prst="circularArrow">
          <a:avLst>
            <a:gd name="adj1" fmla="val 5984"/>
            <a:gd name="adj2" fmla="val 394124"/>
            <a:gd name="adj3" fmla="val 13313824"/>
            <a:gd name="adj4" fmla="val 10508221"/>
            <a:gd name="adj5" fmla="val 6981"/>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176F3-FF54-42BC-8BE5-709B5D1B6FFD}" type="datetimeFigureOut">
              <a:rPr lang="en-GB" smtClean="0"/>
              <a:t>26/04/2020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981AC-F9BD-4D29-BB25-64E816B03398}" type="slidenum">
              <a:rPr lang="en-GB" smtClean="0"/>
              <a:t>‹#›</a:t>
            </a:fld>
            <a:endParaRPr lang="en-GB"/>
          </a:p>
        </p:txBody>
      </p:sp>
    </p:spTree>
    <p:extLst>
      <p:ext uri="{BB962C8B-B14F-4D97-AF65-F5344CB8AC3E}">
        <p14:creationId xmlns:p14="http://schemas.microsoft.com/office/powerpoint/2010/main" val="91980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cademic.oup.com/bioscience/article/51/11/933/227116"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apequation.org/bioregion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nlinelibrary.wiley.com/doi/full/10.1111/ecog.02192"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iucnredlist.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oyalsocietypublishing.org/doi/full/10.1098/rspb.2013.1622?url_ver=Z39.88-2003&amp;rfr_id=ori:rid:crossref.org&amp;rfr_dat=cr_pub%3dpubme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researchgate.net/publication/326656888_The_map_of_biodiversity_From_local_to_global_scal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ees.uni-bonn.de/research-/systematics-evolution-ecology/biogeography-and-macroecology-biomaps/biomaps-pdf/mutke-j.-w.-barthlott-2005-patterns-of-vascular-plant-diversity-at-continental-to-global-scales.-biologiske-skrifter-55-521-537"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iology.unm.edu/jhbrown/Documents/511Readings/Pianka1966.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Figure 1 The major biomes in the </a:t>
            </a:r>
            <a:r>
              <a:rPr lang="en-GB" dirty="0" err="1" smtClean="0"/>
              <a:t>Neotropics</a:t>
            </a:r>
            <a:r>
              <a:rPr lang="en-GB" dirty="0" smtClean="0"/>
              <a:t>, </a:t>
            </a:r>
            <a:r>
              <a:rPr lang="en-GB" dirty="0" err="1" smtClean="0"/>
              <a:t>Afrotropics</a:t>
            </a:r>
            <a:r>
              <a:rPr lang="en-GB" dirty="0" smtClean="0"/>
              <a:t> and tropical Asia, and their area and raw species counts of ﬂowering plants. For the majority of biomes the species richness is highest in the </a:t>
            </a:r>
            <a:r>
              <a:rPr lang="en-GB" dirty="0" err="1" smtClean="0"/>
              <a:t>Neotropics</a:t>
            </a:r>
            <a:r>
              <a:rPr lang="en-GB" dirty="0" smtClean="0"/>
              <a:t>, a pattern especially prominent in forest biomes. Realms, biomes and biome area from Olson et al. (2001), species estimates from GBIF (2016). Species can occur in multiple areas. The grey dots show the relative area of each biome in each realm.</a:t>
            </a:r>
          </a:p>
        </p:txBody>
      </p:sp>
      <p:sp>
        <p:nvSpPr>
          <p:cNvPr id="4" name="Slide Number Placeholder 3"/>
          <p:cNvSpPr>
            <a:spLocks noGrp="1"/>
          </p:cNvSpPr>
          <p:nvPr>
            <p:ph type="sldNum" sz="quarter" idx="10"/>
          </p:nvPr>
        </p:nvSpPr>
        <p:spPr/>
        <p:txBody>
          <a:bodyPr/>
          <a:lstStyle/>
          <a:p>
            <a:fld id="{7E7981AC-F9BD-4D29-BB25-64E816B03398}" type="slidenum">
              <a:rPr lang="en-GB" smtClean="0"/>
              <a:t>7</a:t>
            </a:fld>
            <a:endParaRPr lang="en-GB"/>
          </a:p>
        </p:txBody>
      </p:sp>
    </p:spTree>
    <p:extLst>
      <p:ext uri="{BB962C8B-B14F-4D97-AF65-F5344CB8AC3E}">
        <p14:creationId xmlns:p14="http://schemas.microsoft.com/office/powerpoint/2010/main" val="253938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area cladograms and comparative methods (Beck et al 2012)</a:t>
            </a:r>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21</a:t>
            </a:fld>
            <a:endParaRPr lang="en-GB"/>
          </a:p>
        </p:txBody>
      </p:sp>
    </p:spTree>
    <p:extLst>
      <p:ext uri="{BB962C8B-B14F-4D97-AF65-F5344CB8AC3E}">
        <p14:creationId xmlns:p14="http://schemas.microsoft.com/office/powerpoint/2010/main" val="201945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smtClean="0"/>
              <a:t>Who is familiar with </a:t>
            </a:r>
            <a:r>
              <a:rPr lang="en-GB" dirty="0" smtClean="0"/>
              <a:t>GBIF? (make everyone familiar with, webpage)</a:t>
            </a:r>
            <a:endParaRPr lang="en-GB" dirty="0"/>
          </a:p>
        </p:txBody>
      </p:sp>
      <p:sp>
        <p:nvSpPr>
          <p:cNvPr id="4" name="Platshållare för bildnummer 3"/>
          <p:cNvSpPr>
            <a:spLocks noGrp="1"/>
          </p:cNvSpPr>
          <p:nvPr>
            <p:ph type="sldNum" sz="quarter" idx="10"/>
          </p:nvPr>
        </p:nvSpPr>
        <p:spPr/>
        <p:txBody>
          <a:bodyPr/>
          <a:lstStyle/>
          <a:p>
            <a:fld id="{C76236A1-34D5-4DB3-8697-34187A658A11}" type="slidenum">
              <a:rPr lang="en-GB" smtClean="0"/>
              <a:t>23</a:t>
            </a:fld>
            <a:endParaRPr lang="en-GB"/>
          </a:p>
        </p:txBody>
      </p:sp>
    </p:spTree>
    <p:extLst>
      <p:ext uri="{BB962C8B-B14F-4D97-AF65-F5344CB8AC3E}">
        <p14:creationId xmlns:p14="http://schemas.microsoft.com/office/powerpoint/2010/main" val="2112589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smtClean="0">
                <a:solidFill>
                  <a:schemeClr val="tx1"/>
                </a:solidFill>
                <a:effectLst/>
                <a:latin typeface="+mn-lt"/>
                <a:ea typeface="+mn-ea"/>
                <a:cs typeface="+mn-cs"/>
              </a:rPr>
              <a:t>Badischer</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Riesenregenwurm</a:t>
            </a:r>
            <a:r>
              <a:rPr lang="en-GB" sz="1200" b="0" i="0" kern="1200" dirty="0" smtClean="0">
                <a:solidFill>
                  <a:schemeClr val="tx1"/>
                </a:solidFill>
                <a:effectLst/>
                <a:latin typeface="+mn-lt"/>
                <a:ea typeface="+mn-ea"/>
                <a:cs typeface="+mn-cs"/>
              </a:rPr>
              <a:t>,</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giant earthworm, a species of annelid. It is endemic to the upper-elevation spruce forests of Germany's Black Forest. </a:t>
            </a:r>
            <a:r>
              <a:rPr lang="en-GB" sz="1200" b="0" i="0" kern="1200" dirty="0" err="1" smtClean="0">
                <a:solidFill>
                  <a:schemeClr val="tx1"/>
                </a:solidFill>
                <a:effectLst/>
                <a:latin typeface="+mn-lt"/>
                <a:ea typeface="+mn-ea"/>
                <a:cs typeface="+mn-cs"/>
              </a:rPr>
              <a:t>Lumbricus</a:t>
            </a:r>
            <a:r>
              <a:rPr lang="en-GB" sz="1200" b="0" i="0" kern="1200" baseline="0" dirty="0" smtClean="0">
                <a:solidFill>
                  <a:schemeClr val="tx1"/>
                </a:solidFill>
                <a:effectLst/>
                <a:latin typeface="+mn-lt"/>
                <a:ea typeface="+mn-ea"/>
                <a:cs typeface="+mn-cs"/>
              </a:rPr>
              <a:t> </a:t>
            </a:r>
            <a:r>
              <a:rPr lang="en-GB" sz="1200" b="0" i="0" kern="1200" baseline="0" dirty="0" err="1" smtClean="0">
                <a:solidFill>
                  <a:schemeClr val="tx1"/>
                </a:solidFill>
                <a:effectLst/>
                <a:latin typeface="+mn-lt"/>
                <a:ea typeface="+mn-ea"/>
                <a:cs typeface="+mn-cs"/>
              </a:rPr>
              <a:t>badensis</a:t>
            </a:r>
            <a:r>
              <a:rPr lang="en-GB" sz="1200" b="0" i="0" kern="1200" baseline="0" dirty="0" smtClean="0">
                <a:solidFill>
                  <a:schemeClr val="tx1"/>
                </a:solidFill>
                <a:effectLst/>
                <a:latin typeface="+mn-lt"/>
                <a:ea typeface="+mn-ea"/>
                <a:cs typeface="+mn-cs"/>
              </a:rPr>
              <a:t>. </a:t>
            </a:r>
            <a:r>
              <a:rPr lang="en-GB" sz="1200" b="1" i="0" kern="1200" dirty="0" smtClean="0">
                <a:solidFill>
                  <a:schemeClr val="tx1"/>
                </a:solidFill>
                <a:effectLst/>
                <a:latin typeface="+mn-lt"/>
                <a:ea typeface="+mn-ea"/>
                <a:cs typeface="+mn-cs"/>
              </a:rPr>
              <a:t>Endemism</a:t>
            </a:r>
            <a:r>
              <a:rPr lang="en-GB" sz="1200" b="0" i="0" kern="1200" dirty="0" smtClean="0">
                <a:solidFill>
                  <a:schemeClr val="tx1"/>
                </a:solidFill>
                <a:effectLst/>
                <a:latin typeface="+mn-lt"/>
                <a:ea typeface="+mn-ea"/>
                <a:cs typeface="+mn-cs"/>
              </a:rPr>
              <a:t> is the ecological state of a species being unique to a defined geographic location, such as an island, nation, country or other defined zone, or habitat type; organisms that are indigenous to a place are not endemic to it if they are also found elsewhere.</a:t>
            </a:r>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28</a:t>
            </a:fld>
            <a:endParaRPr lang="en-GB"/>
          </a:p>
        </p:txBody>
      </p:sp>
    </p:spTree>
    <p:extLst>
      <p:ext uri="{BB962C8B-B14F-4D97-AF65-F5344CB8AC3E}">
        <p14:creationId xmlns:p14="http://schemas.microsoft.com/office/powerpoint/2010/main" val="978221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a:rPr>
              <a:t>https://academic.oup.com/bioscience/article/51/11/933/227116</a:t>
            </a:r>
            <a:r>
              <a:rPr lang="en-GB" dirty="0" smtClean="0"/>
              <a:t> (Olson 2011)</a:t>
            </a:r>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30</a:t>
            </a:fld>
            <a:endParaRPr lang="en-GB"/>
          </a:p>
        </p:txBody>
      </p:sp>
    </p:spTree>
    <p:extLst>
      <p:ext uri="{BB962C8B-B14F-4D97-AF65-F5344CB8AC3E}">
        <p14:creationId xmlns:p14="http://schemas.microsoft.com/office/powerpoint/2010/main" val="2658232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Figure7 The global distribution of </a:t>
            </a:r>
            <a:r>
              <a:rPr lang="en-GB" dirty="0" err="1" smtClean="0"/>
              <a:t>Bombacoideae</a:t>
            </a:r>
            <a:r>
              <a:rPr lang="en-GB" dirty="0" smtClean="0"/>
              <a:t>. The group is widespread across all three tropical realms (Fig. 1), but the </a:t>
            </a:r>
            <a:r>
              <a:rPr lang="en-GB" dirty="0" err="1" smtClean="0"/>
              <a:t>Neotropics</a:t>
            </a:r>
            <a:r>
              <a:rPr lang="en-GB" dirty="0" smtClean="0"/>
              <a:t> are most diverse, in particular Amazonia and the Atlantic forest in Eastern Brazil. Warmer colours indicate more species, the lines show the equator and the Tropics of Cancer (23.4◦ N) and Capricorn (23.4◦ S).</a:t>
            </a:r>
          </a:p>
          <a:p>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31</a:t>
            </a:fld>
            <a:endParaRPr lang="en-GB"/>
          </a:p>
        </p:txBody>
      </p:sp>
    </p:spTree>
    <p:extLst>
      <p:ext uri="{BB962C8B-B14F-4D97-AF65-F5344CB8AC3E}">
        <p14:creationId xmlns:p14="http://schemas.microsoft.com/office/powerpoint/2010/main" val="1695966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a:rPr>
              <a:t>https://www.mapequation.org/bioregions/</a:t>
            </a:r>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34</a:t>
            </a:fld>
            <a:endParaRPr lang="en-GB"/>
          </a:p>
        </p:txBody>
      </p:sp>
    </p:spTree>
    <p:extLst>
      <p:ext uri="{BB962C8B-B14F-4D97-AF65-F5344CB8AC3E}">
        <p14:creationId xmlns:p14="http://schemas.microsoft.com/office/powerpoint/2010/main" val="3053648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Rare species are a puzzling element of biodiversity, because it is often unclear how they can avoid extinction and maintain gene flow, and because they are of special concern for conservation. Interestingly, it has recently been proposed, that many of the tree species</a:t>
            </a:r>
            <a:r>
              <a:rPr lang="en-GB" sz="1200" kern="1200" baseline="0" dirty="0" smtClean="0">
                <a:solidFill>
                  <a:schemeClr val="tx1"/>
                </a:solidFill>
                <a:effectLst/>
                <a:latin typeface="+mn-lt"/>
                <a:ea typeface="+mn-ea"/>
                <a:cs typeface="+mn-cs"/>
              </a:rPr>
              <a:t> in the</a:t>
            </a:r>
            <a:r>
              <a:rPr lang="en-GB" sz="1200" kern="1200" dirty="0" smtClean="0">
                <a:solidFill>
                  <a:schemeClr val="tx1"/>
                </a:solidFill>
                <a:effectLst/>
                <a:latin typeface="+mn-lt"/>
                <a:ea typeface="+mn-ea"/>
                <a:cs typeface="+mn-cs"/>
              </a:rPr>
              <a:t> Amazonian rainforest are</a:t>
            </a:r>
            <a:r>
              <a:rPr lang="en-GB" sz="1200" kern="1200" baseline="0" dirty="0" smtClean="0">
                <a:solidFill>
                  <a:schemeClr val="tx1"/>
                </a:solidFill>
                <a:effectLst/>
                <a:latin typeface="+mn-lt"/>
                <a:ea typeface="+mn-ea"/>
                <a:cs typeface="+mn-cs"/>
              </a:rPr>
              <a:t> actually</a:t>
            </a:r>
            <a:r>
              <a:rPr lang="en-GB" sz="1200" kern="1200" dirty="0" smtClean="0">
                <a:solidFill>
                  <a:schemeClr val="tx1"/>
                </a:solidFill>
                <a:effectLst/>
                <a:latin typeface="+mn-lt"/>
                <a:ea typeface="+mn-ea"/>
                <a:cs typeface="+mn-cs"/>
              </a:rPr>
              <a:t> rare. Here you can see an estimate of the population size of all Amazonian tree species (explain </a:t>
            </a:r>
            <a:r>
              <a:rPr lang="en-GB" sz="1200" kern="1200" dirty="0" smtClean="0">
                <a:solidFill>
                  <a:schemeClr val="tx1"/>
                </a:solidFill>
                <a:effectLst/>
                <a:latin typeface="+mn-lt"/>
                <a:ea typeface="+mn-ea"/>
                <a:cs typeface="+mn-cs"/>
              </a:rPr>
              <a:t>graph, </a:t>
            </a:r>
            <a:r>
              <a:rPr lang="en-GB" sz="1200" b="0" i="0" kern="1200" dirty="0" smtClean="0">
                <a:solidFill>
                  <a:schemeClr val="tx1"/>
                </a:solidFill>
                <a:effectLst/>
                <a:latin typeface="+mn-lt"/>
                <a:ea typeface="+mn-ea"/>
                <a:cs typeface="+mn-cs"/>
              </a:rPr>
              <a:t>ten thousand million</a:t>
            </a:r>
            <a:r>
              <a:rPr lang="en-GB" sz="1200"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which</a:t>
            </a:r>
            <a:r>
              <a:rPr lang="en-GB" sz="1200" kern="1200" baseline="0" dirty="0" smtClean="0">
                <a:solidFill>
                  <a:schemeClr val="tx1"/>
                </a:solidFill>
                <a:effectLst/>
                <a:latin typeface="+mn-lt"/>
                <a:ea typeface="+mn-ea"/>
                <a:cs typeface="+mn-cs"/>
              </a:rPr>
              <a:t> shows that there are about only 200 </a:t>
            </a:r>
            <a:r>
              <a:rPr lang="en-GB" sz="1200" kern="1200" dirty="0" err="1" smtClean="0">
                <a:solidFill>
                  <a:schemeClr val="tx1"/>
                </a:solidFill>
                <a:effectLst/>
                <a:latin typeface="+mn-lt"/>
                <a:ea typeface="+mn-ea"/>
                <a:cs typeface="+mn-cs"/>
              </a:rPr>
              <a:t>hyperdominant</a:t>
            </a:r>
            <a:r>
              <a:rPr lang="en-GB" sz="1200" kern="1200" dirty="0" smtClean="0">
                <a:solidFill>
                  <a:schemeClr val="tx1"/>
                </a:solidFill>
                <a:effectLst/>
                <a:latin typeface="+mn-lt"/>
                <a:ea typeface="+mn-ea"/>
                <a:cs typeface="+mn-cs"/>
              </a:rPr>
              <a:t> species with large population size representing the majority of individuals in Amazonia, whereas one third of the species comprises less than 1000 individuals. However, virtually nothing was known of the geographic distribution of these species.</a:t>
            </a:r>
          </a:p>
          <a:p>
            <a:endParaRPr lang="en-GB" dirty="0"/>
          </a:p>
        </p:txBody>
      </p:sp>
      <p:sp>
        <p:nvSpPr>
          <p:cNvPr id="4" name="Platshållare för bildnummer 3"/>
          <p:cNvSpPr>
            <a:spLocks noGrp="1"/>
          </p:cNvSpPr>
          <p:nvPr>
            <p:ph type="sldNum" sz="quarter" idx="10"/>
          </p:nvPr>
        </p:nvSpPr>
        <p:spPr/>
        <p:txBody>
          <a:bodyPr/>
          <a:lstStyle/>
          <a:p>
            <a:fld id="{EACF867C-75A6-4B88-A2EA-ECF8C70949B6}" type="slidenum">
              <a:rPr lang="en-GB" smtClean="0"/>
              <a:t>37</a:t>
            </a:fld>
            <a:endParaRPr lang="en-GB"/>
          </a:p>
        </p:txBody>
      </p:sp>
    </p:spTree>
    <p:extLst>
      <p:ext uri="{BB962C8B-B14F-4D97-AF65-F5344CB8AC3E}">
        <p14:creationId xmlns:p14="http://schemas.microsoft.com/office/powerpoint/2010/main" val="466239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a:rPr>
              <a:t>https://onlinelibrary.wiley.com/doi/full/10.1111/ecog.02192</a:t>
            </a:r>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39</a:t>
            </a:fld>
            <a:endParaRPr lang="en-GB"/>
          </a:p>
        </p:txBody>
      </p:sp>
    </p:spTree>
    <p:extLst>
      <p:ext uri="{BB962C8B-B14F-4D97-AF65-F5344CB8AC3E}">
        <p14:creationId xmlns:p14="http://schemas.microsoft.com/office/powerpoint/2010/main" val="1507357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considerable proportion of rare plant species have surprisingly large distribution ranges, and that collections of rare species across most of the lowland </a:t>
            </a:r>
            <a:r>
              <a:rPr lang="en-GB" sz="1200" b="0" i="0" kern="1200" dirty="0" err="1" smtClean="0">
                <a:solidFill>
                  <a:schemeClr val="tx1"/>
                </a:solidFill>
                <a:effectLst/>
                <a:latin typeface="+mn-lt"/>
                <a:ea typeface="+mn-ea"/>
                <a:cs typeface="+mn-cs"/>
              </a:rPr>
              <a:t>Neotropics</a:t>
            </a:r>
            <a:r>
              <a:rPr lang="en-GB" sz="1200" b="0" i="0" kern="1200" dirty="0" smtClean="0">
                <a:solidFill>
                  <a:schemeClr val="tx1"/>
                </a:solidFill>
                <a:effectLst/>
                <a:latin typeface="+mn-lt"/>
                <a:ea typeface="+mn-ea"/>
                <a:cs typeface="+mn-cs"/>
              </a:rPr>
              <a:t>, and in particular in Amazonia, show no clear directionality. The second record of many rare species may be found virtually anywhere, urging the need for intensifying and broadening biological sampling.</a:t>
            </a:r>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40</a:t>
            </a:fld>
            <a:endParaRPr lang="en-GB"/>
          </a:p>
        </p:txBody>
      </p:sp>
    </p:spTree>
    <p:extLst>
      <p:ext uri="{BB962C8B-B14F-4D97-AF65-F5344CB8AC3E}">
        <p14:creationId xmlns:p14="http://schemas.microsoft.com/office/powerpoint/2010/main" val="910925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a:rPr>
              <a:t>https://www.iucnredlist.org/</a:t>
            </a:r>
            <a:r>
              <a:rPr lang="en-GB" dirty="0" smtClean="0"/>
              <a:t>, International Union for Conservation of Nature: </a:t>
            </a:r>
            <a:r>
              <a:rPr lang="en-GB" sz="1200" b="0" i="0" kern="1200" dirty="0" smtClean="0">
                <a:solidFill>
                  <a:schemeClr val="tx1"/>
                </a:solidFill>
                <a:effectLst/>
                <a:latin typeface="+mn-lt"/>
                <a:ea typeface="+mn-ea"/>
                <a:cs typeface="+mn-cs"/>
              </a:rPr>
              <a:t>The Red List of Threatened Species, founded in 1964, is the world's most comprehensive inventory of the global conservation status of biological species. It uses a set of criteria to evaluate the extinction risk of thousands of species and subspecies. </a:t>
            </a:r>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44</a:t>
            </a:fld>
            <a:endParaRPr lang="en-GB"/>
          </a:p>
        </p:txBody>
      </p:sp>
    </p:spTree>
    <p:extLst>
      <p:ext uri="{BB962C8B-B14F-4D97-AF65-F5344CB8AC3E}">
        <p14:creationId xmlns:p14="http://schemas.microsoft.com/office/powerpoint/2010/main" val="3425621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Pyron</a:t>
            </a:r>
            <a:r>
              <a:rPr lang="en-GB" dirty="0" smtClean="0"/>
              <a:t> and Wiens,</a:t>
            </a:r>
            <a:r>
              <a:rPr lang="en-GB" baseline="0" dirty="0" smtClean="0"/>
              <a:t> 2013: </a:t>
            </a:r>
            <a:r>
              <a:rPr lang="en-GB" dirty="0" smtClean="0">
                <a:hlinkClick r:id="rId3"/>
              </a:rPr>
              <a:t>https://royalsocietypublishing.org/doi/full/10.1098/rspb.2013.1622?url_ver=Z39.88-2003&amp;rfr_id=ori:rid:crossref.org&amp;rfr_dat=cr_pub%3dpubmed</a:t>
            </a:r>
            <a:endParaRPr lang="en-GB" dirty="0"/>
          </a:p>
        </p:txBody>
      </p:sp>
      <p:sp>
        <p:nvSpPr>
          <p:cNvPr id="4" name="Slide Number Placeholder 3"/>
          <p:cNvSpPr>
            <a:spLocks noGrp="1"/>
          </p:cNvSpPr>
          <p:nvPr>
            <p:ph type="sldNum" sz="quarter" idx="10"/>
          </p:nvPr>
        </p:nvSpPr>
        <p:spPr/>
        <p:txBody>
          <a:bodyPr/>
          <a:lstStyle/>
          <a:p>
            <a:fld id="{D25C5A56-6F7F-4E01-B197-3EB6F8A55ED1}" type="slidenum">
              <a:rPr lang="en-GB" smtClean="0"/>
              <a:t>9</a:t>
            </a:fld>
            <a:endParaRPr lang="en-GB"/>
          </a:p>
        </p:txBody>
      </p:sp>
    </p:spTree>
    <p:extLst>
      <p:ext uri="{BB962C8B-B14F-4D97-AF65-F5344CB8AC3E}">
        <p14:creationId xmlns:p14="http://schemas.microsoft.com/office/powerpoint/2010/main" val="3174703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are related to the</a:t>
            </a:r>
            <a:r>
              <a:rPr lang="en-US" baseline="0" dirty="0" smtClean="0"/>
              <a:t> evaluation process. Species are evaluated based on expert knowledge, informed by data (on the five indicator criteria). The first problem is, that due to the expert based process, the assessments are somewhat subjective and difficult to reproduce. And the second problem is that the process is very data intense, which leads to a severe taxonomic bias. That is exemplified by this graph that shows the percentage of species evaluated for red lists in different taxonomic groups. </a:t>
            </a:r>
            <a:r>
              <a:rPr lang="en-US" baseline="0" dirty="0" smtClean="0"/>
              <a:t>As </a:t>
            </a:r>
            <a:r>
              <a:rPr lang="en-US" baseline="0" dirty="0" smtClean="0"/>
              <a:t>you can see all of birds and mammals and most of vertebrate species are evaluated, but few invertebrates and almost no microbes. Or </a:t>
            </a:r>
            <a:endParaRPr lang="en-US" dirty="0" smtClean="0"/>
          </a:p>
          <a:p>
            <a:endParaRPr lang="en-US" dirty="0" smtClean="0"/>
          </a:p>
          <a:p>
            <a:r>
              <a:rPr lang="en-US" dirty="0" smtClean="0"/>
              <a:t>IUCN red lists are based on expert assessment</a:t>
            </a:r>
          </a:p>
          <a:p>
            <a:r>
              <a:rPr lang="en-US" dirty="0" smtClean="0"/>
              <a:t>Mostly available for well studied groups and regions</a:t>
            </a:r>
            <a:endParaRPr lang="en-US" dirty="0"/>
          </a:p>
        </p:txBody>
      </p:sp>
      <p:sp>
        <p:nvSpPr>
          <p:cNvPr id="4" name="Slide Number Placeholder 3"/>
          <p:cNvSpPr>
            <a:spLocks noGrp="1"/>
          </p:cNvSpPr>
          <p:nvPr>
            <p:ph type="sldNum" sz="quarter" idx="10"/>
          </p:nvPr>
        </p:nvSpPr>
        <p:spPr/>
        <p:txBody>
          <a:bodyPr/>
          <a:lstStyle/>
          <a:p>
            <a:fld id="{F8FA2A41-58DB-467B-9447-C2EB32138A18}" type="slidenum">
              <a:rPr lang="en-US" smtClean="0"/>
              <a:t>45</a:t>
            </a:fld>
            <a:endParaRPr lang="en-US"/>
          </a:p>
        </p:txBody>
      </p:sp>
    </p:spTree>
    <p:extLst>
      <p:ext uri="{BB962C8B-B14F-4D97-AF65-F5344CB8AC3E}">
        <p14:creationId xmlns:p14="http://schemas.microsoft.com/office/powerpoint/2010/main" val="170407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because it is his 250</a:t>
            </a:r>
            <a:r>
              <a:rPr lang="en-US" baseline="30000" dirty="0" smtClean="0"/>
              <a:t>th</a:t>
            </a:r>
            <a:r>
              <a:rPr lang="en-US" baseline="0" dirty="0" smtClean="0"/>
              <a:t> birthday this year, I say Humboldt to the rescue. And with him all the scientists that have been and are collecting scientific specimens for the last 300 years. Today, georeferenced occurrence data from more than 1.3 billion of these </a:t>
            </a:r>
            <a:r>
              <a:rPr lang="en-US" baseline="0" dirty="0" err="1" smtClean="0"/>
              <a:t>speciesmens</a:t>
            </a:r>
            <a:r>
              <a:rPr lang="en-US" baseline="0" dirty="0" smtClean="0"/>
              <a:t> are publicly available via the global biodiversity Information facility, and provide a fantastic resource on species geographic distribution.</a:t>
            </a:r>
            <a:endParaRPr lang="en-US" dirty="0"/>
          </a:p>
        </p:txBody>
      </p:sp>
      <p:sp>
        <p:nvSpPr>
          <p:cNvPr id="4" name="Slide Number Placeholder 3"/>
          <p:cNvSpPr>
            <a:spLocks noGrp="1"/>
          </p:cNvSpPr>
          <p:nvPr>
            <p:ph type="sldNum" sz="quarter" idx="10"/>
          </p:nvPr>
        </p:nvSpPr>
        <p:spPr/>
        <p:txBody>
          <a:bodyPr/>
          <a:lstStyle/>
          <a:p>
            <a:fld id="{F8FA2A41-58DB-467B-9447-C2EB32138A18}" type="slidenum">
              <a:rPr lang="en-US" smtClean="0"/>
              <a:t>47</a:t>
            </a:fld>
            <a:endParaRPr lang="en-US"/>
          </a:p>
        </p:txBody>
      </p:sp>
    </p:spTree>
    <p:extLst>
      <p:ext uri="{BB962C8B-B14F-4D97-AF65-F5344CB8AC3E}">
        <p14:creationId xmlns:p14="http://schemas.microsoft.com/office/powerpoint/2010/main" val="1793315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can</a:t>
            </a:r>
            <a:r>
              <a:rPr lang="en-GB" baseline="0" dirty="0" smtClean="0"/>
              <a:t> be done with R</a:t>
            </a:r>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52</a:t>
            </a:fld>
            <a:endParaRPr lang="en-GB"/>
          </a:p>
        </p:txBody>
      </p:sp>
    </p:spTree>
    <p:extLst>
      <p:ext uri="{BB962C8B-B14F-4D97-AF65-F5344CB8AC3E}">
        <p14:creationId xmlns:p14="http://schemas.microsoft.com/office/powerpoint/2010/main" val="1380995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Antón</a:t>
            </a:r>
            <a:r>
              <a:rPr lang="en-GB" dirty="0" smtClean="0"/>
              <a:t>-Pardo, 2018</a:t>
            </a:r>
            <a:r>
              <a:rPr lang="en-GB" baseline="0" dirty="0" smtClean="0"/>
              <a:t>: </a:t>
            </a:r>
            <a:r>
              <a:rPr lang="en-GB" dirty="0" smtClean="0">
                <a:hlinkClick r:id="rId3"/>
              </a:rPr>
              <a:t>https://www.researchgate.net/publication/326656888_The_map_of_biodiversity_From_local_to_global_scales</a:t>
            </a:r>
            <a:endParaRPr lang="en-GB" dirty="0"/>
          </a:p>
        </p:txBody>
      </p:sp>
      <p:sp>
        <p:nvSpPr>
          <p:cNvPr id="4" name="Slide Number Placeholder 3"/>
          <p:cNvSpPr>
            <a:spLocks noGrp="1"/>
          </p:cNvSpPr>
          <p:nvPr>
            <p:ph type="sldNum" sz="quarter" idx="10"/>
          </p:nvPr>
        </p:nvSpPr>
        <p:spPr/>
        <p:txBody>
          <a:bodyPr/>
          <a:lstStyle/>
          <a:p>
            <a:fld id="{D25C5A56-6F7F-4E01-B197-3EB6F8A55ED1}" type="slidenum">
              <a:rPr lang="en-GB" smtClean="0"/>
              <a:t>10</a:t>
            </a:fld>
            <a:endParaRPr lang="en-GB"/>
          </a:p>
        </p:txBody>
      </p:sp>
    </p:spTree>
    <p:extLst>
      <p:ext uri="{BB962C8B-B14F-4D97-AF65-F5344CB8AC3E}">
        <p14:creationId xmlns:p14="http://schemas.microsoft.com/office/powerpoint/2010/main" val="1989731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MUTKE, J. &amp; BARTHLOTT, W. 2005. Patterns of vascular plant diversity at continental to global scales. Biol. Skr. 55: 521-531. ISSN 0366-3612. ISBN 87-7304-304-4.</a:t>
            </a:r>
          </a:p>
          <a:p>
            <a:r>
              <a:rPr lang="en-GB" dirty="0" smtClean="0">
                <a:hlinkClick r:id="rId3"/>
              </a:rPr>
              <a:t>https://www.nees.uni-bonn.de/research-/systematics-evolution-ecology/biogeography-and-macroecology-biomaps/biomaps-pdf/mutke-j.-w.-barthlott-2005-patterns-of-vascular-plant-diversity-at-continental-to-global-scales.-biologiske-skrifter-55-521-537</a:t>
            </a:r>
            <a:endParaRPr lang="en-GB" dirty="0"/>
          </a:p>
        </p:txBody>
      </p:sp>
      <p:sp>
        <p:nvSpPr>
          <p:cNvPr id="4" name="Slide Number Placeholder 3"/>
          <p:cNvSpPr>
            <a:spLocks noGrp="1"/>
          </p:cNvSpPr>
          <p:nvPr>
            <p:ph type="sldNum" sz="quarter" idx="10"/>
          </p:nvPr>
        </p:nvSpPr>
        <p:spPr/>
        <p:txBody>
          <a:bodyPr/>
          <a:lstStyle/>
          <a:p>
            <a:fld id="{D25C5A56-6F7F-4E01-B197-3EB6F8A55ED1}" type="slidenum">
              <a:rPr lang="en-GB" smtClean="0"/>
              <a:t>11</a:t>
            </a:fld>
            <a:endParaRPr lang="en-GB"/>
          </a:p>
        </p:txBody>
      </p:sp>
    </p:spTree>
    <p:extLst>
      <p:ext uri="{BB962C8B-B14F-4D97-AF65-F5344CB8AC3E}">
        <p14:creationId xmlns:p14="http://schemas.microsoft.com/office/powerpoint/2010/main" val="3642335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Sherratt</a:t>
            </a:r>
            <a:r>
              <a:rPr lang="en-GB" dirty="0" smtClean="0"/>
              <a:t>, T.N. &amp;</a:t>
            </a:r>
            <a:r>
              <a:rPr lang="en-GB" baseline="0" dirty="0" smtClean="0"/>
              <a:t> D.M. </a:t>
            </a:r>
            <a:r>
              <a:rPr lang="en-GB" baseline="0" dirty="0" err="1" smtClean="0"/>
              <a:t>Wikinson</a:t>
            </a:r>
            <a:r>
              <a:rPr lang="en-GB" baseline="0" dirty="0" smtClean="0"/>
              <a:t>. 2009. Big questions in ecology and evolution. Oxford University Press.</a:t>
            </a:r>
            <a:endParaRPr lang="en-GB" dirty="0"/>
          </a:p>
        </p:txBody>
      </p:sp>
      <p:sp>
        <p:nvSpPr>
          <p:cNvPr id="4" name="Slide Number Placeholder 3"/>
          <p:cNvSpPr>
            <a:spLocks noGrp="1"/>
          </p:cNvSpPr>
          <p:nvPr>
            <p:ph type="sldNum" sz="quarter" idx="10"/>
          </p:nvPr>
        </p:nvSpPr>
        <p:spPr/>
        <p:txBody>
          <a:bodyPr/>
          <a:lstStyle/>
          <a:p>
            <a:fld id="{D25C5A56-6F7F-4E01-B197-3EB6F8A55ED1}" type="slidenum">
              <a:rPr lang="en-GB" smtClean="0"/>
              <a:t>12</a:t>
            </a:fld>
            <a:endParaRPr lang="en-GB"/>
          </a:p>
        </p:txBody>
      </p:sp>
    </p:spTree>
    <p:extLst>
      <p:ext uri="{BB962C8B-B14F-4D97-AF65-F5344CB8AC3E}">
        <p14:creationId xmlns:p14="http://schemas.microsoft.com/office/powerpoint/2010/main" val="3987312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functional trait is deﬁned as any morphological, physiological, </a:t>
            </a:r>
            <a:r>
              <a:rPr lang="en-GB" dirty="0" err="1" smtClean="0"/>
              <a:t>phenological</a:t>
            </a:r>
            <a:r>
              <a:rPr lang="en-GB" dirty="0" smtClean="0"/>
              <a:t>, or behavioural characteristic of an individual (</a:t>
            </a:r>
            <a:r>
              <a:rPr lang="en-GB" dirty="0" err="1" smtClean="0"/>
              <a:t>Violle</a:t>
            </a:r>
            <a:r>
              <a:rPr lang="en-GB" dirty="0" smtClean="0"/>
              <a:t> et al. 2007; Luck et al. 2012). For example, relevant traits for birds include body mass, bill length, clutch size (#eggs), foraging behaviour and habitat use. Promoting a diversity of traits– ‘functional diversity’ –is crucial for the maintenance of a range of ecosystem functions.</a:t>
            </a:r>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14</a:t>
            </a:fld>
            <a:endParaRPr lang="en-GB"/>
          </a:p>
        </p:txBody>
      </p:sp>
    </p:spTree>
    <p:extLst>
      <p:ext uri="{BB962C8B-B14F-4D97-AF65-F5344CB8AC3E}">
        <p14:creationId xmlns:p14="http://schemas.microsoft.com/office/powerpoint/2010/main" val="1570015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err="1" smtClean="0"/>
              <a:t>Pianka</a:t>
            </a:r>
            <a:r>
              <a:rPr lang="en-GB" dirty="0" smtClean="0"/>
              <a:t> 1966) </a:t>
            </a:r>
            <a:r>
              <a:rPr lang="en-GB" dirty="0" smtClean="0">
                <a:hlinkClick r:id="rId3"/>
              </a:rPr>
              <a:t>http://biology.unm.edu/jhbrown/Documents/511Readings/Pianka1966.pdf</a:t>
            </a: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smtClean="0"/>
              <a:t>Sherratt</a:t>
            </a:r>
            <a:r>
              <a:rPr lang="en-GB" dirty="0" smtClean="0"/>
              <a:t>, T.N. &amp;</a:t>
            </a:r>
            <a:r>
              <a:rPr lang="en-GB" baseline="0" dirty="0" smtClean="0"/>
              <a:t> D.M. </a:t>
            </a:r>
            <a:r>
              <a:rPr lang="en-GB" baseline="0" dirty="0" err="1" smtClean="0"/>
              <a:t>Wikinson</a:t>
            </a:r>
            <a:r>
              <a:rPr lang="en-GB" baseline="0" dirty="0" smtClean="0"/>
              <a:t>. 2009. Big questions in ecology and evolution. Oxford University Press.</a:t>
            </a:r>
          </a:p>
        </p:txBody>
      </p:sp>
      <p:sp>
        <p:nvSpPr>
          <p:cNvPr id="4" name="Slide Number Placeholder 3"/>
          <p:cNvSpPr>
            <a:spLocks noGrp="1"/>
          </p:cNvSpPr>
          <p:nvPr>
            <p:ph type="sldNum" sz="quarter" idx="10"/>
          </p:nvPr>
        </p:nvSpPr>
        <p:spPr/>
        <p:txBody>
          <a:bodyPr/>
          <a:lstStyle/>
          <a:p>
            <a:fld id="{D25C5A56-6F7F-4E01-B197-3EB6F8A55ED1}" type="slidenum">
              <a:rPr lang="en-GB" smtClean="0"/>
              <a:t>15</a:t>
            </a:fld>
            <a:endParaRPr lang="en-GB"/>
          </a:p>
        </p:txBody>
      </p:sp>
    </p:spTree>
    <p:extLst>
      <p:ext uri="{BB962C8B-B14F-4D97-AF65-F5344CB8AC3E}">
        <p14:creationId xmlns:p14="http://schemas.microsoft.com/office/powerpoint/2010/main" val="366854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area cladograms and comparative methods (Beck et al 2012)</a:t>
            </a:r>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19</a:t>
            </a:fld>
            <a:endParaRPr lang="en-GB"/>
          </a:p>
        </p:txBody>
      </p:sp>
    </p:spTree>
    <p:extLst>
      <p:ext uri="{BB962C8B-B14F-4D97-AF65-F5344CB8AC3E}">
        <p14:creationId xmlns:p14="http://schemas.microsoft.com/office/powerpoint/2010/main" val="174601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area cladograms and comparative methods (Beck et al 2012)</a:t>
            </a:r>
            <a:endParaRPr lang="en-GB" dirty="0"/>
          </a:p>
        </p:txBody>
      </p:sp>
      <p:sp>
        <p:nvSpPr>
          <p:cNvPr id="4" name="Slide Number Placeholder 3"/>
          <p:cNvSpPr>
            <a:spLocks noGrp="1"/>
          </p:cNvSpPr>
          <p:nvPr>
            <p:ph type="sldNum" sz="quarter" idx="10"/>
          </p:nvPr>
        </p:nvSpPr>
        <p:spPr/>
        <p:txBody>
          <a:bodyPr/>
          <a:lstStyle/>
          <a:p>
            <a:fld id="{7E7981AC-F9BD-4D29-BB25-64E816B03398}" type="slidenum">
              <a:rPr lang="en-GB" smtClean="0"/>
              <a:t>20</a:t>
            </a:fld>
            <a:endParaRPr lang="en-GB"/>
          </a:p>
        </p:txBody>
      </p:sp>
    </p:spTree>
    <p:extLst>
      <p:ext uri="{BB962C8B-B14F-4D97-AF65-F5344CB8AC3E}">
        <p14:creationId xmlns:p14="http://schemas.microsoft.com/office/powerpoint/2010/main" val="128834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6A08EC0-7AC9-4DD4-8577-1EB9B9375FCF}" type="datetimeFigureOut">
              <a:rPr lang="en-GB" smtClean="0"/>
              <a:t>26/04/2020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97F62EF-6803-48E0-B6B3-F79A37A3C075}" type="slidenum">
              <a:rPr lang="en-GB" smtClean="0"/>
              <a:t>‹#›</a:t>
            </a:fld>
            <a:endParaRPr lang="en-GB"/>
          </a:p>
        </p:txBody>
      </p:sp>
    </p:spTree>
    <p:extLst>
      <p:ext uri="{BB962C8B-B14F-4D97-AF65-F5344CB8AC3E}">
        <p14:creationId xmlns:p14="http://schemas.microsoft.com/office/powerpoint/2010/main" val="267814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6A08EC0-7AC9-4DD4-8577-1EB9B9375FCF}" type="datetimeFigureOut">
              <a:rPr lang="en-GB" smtClean="0"/>
              <a:t>26/04/2020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97F62EF-6803-48E0-B6B3-F79A37A3C075}" type="slidenum">
              <a:rPr lang="en-GB" smtClean="0"/>
              <a:t>‹#›</a:t>
            </a:fld>
            <a:endParaRPr lang="en-GB"/>
          </a:p>
        </p:txBody>
      </p:sp>
    </p:spTree>
    <p:extLst>
      <p:ext uri="{BB962C8B-B14F-4D97-AF65-F5344CB8AC3E}">
        <p14:creationId xmlns:p14="http://schemas.microsoft.com/office/powerpoint/2010/main" val="159369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6A08EC0-7AC9-4DD4-8577-1EB9B9375FCF}" type="datetimeFigureOut">
              <a:rPr lang="en-GB" smtClean="0"/>
              <a:t>26/04/2020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97F62EF-6803-48E0-B6B3-F79A37A3C075}" type="slidenum">
              <a:rPr lang="en-GB" smtClean="0"/>
              <a:t>‹#›</a:t>
            </a:fld>
            <a:endParaRPr lang="en-GB"/>
          </a:p>
        </p:txBody>
      </p:sp>
    </p:spTree>
    <p:extLst>
      <p:ext uri="{BB962C8B-B14F-4D97-AF65-F5344CB8AC3E}">
        <p14:creationId xmlns:p14="http://schemas.microsoft.com/office/powerpoint/2010/main" val="2950003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6A08EC0-7AC9-4DD4-8577-1EB9B9375FCF}" type="datetimeFigureOut">
              <a:rPr lang="en-GB" smtClean="0"/>
              <a:t>26/04/2020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97F62EF-6803-48E0-B6B3-F79A37A3C075}" type="slidenum">
              <a:rPr lang="en-GB" smtClean="0"/>
              <a:t>‹#›</a:t>
            </a:fld>
            <a:endParaRPr lang="en-GB"/>
          </a:p>
        </p:txBody>
      </p:sp>
    </p:spTree>
    <p:extLst>
      <p:ext uri="{BB962C8B-B14F-4D97-AF65-F5344CB8AC3E}">
        <p14:creationId xmlns:p14="http://schemas.microsoft.com/office/powerpoint/2010/main" val="119813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08EC0-7AC9-4DD4-8577-1EB9B9375FCF}" type="datetimeFigureOut">
              <a:rPr lang="en-GB" smtClean="0"/>
              <a:t>26/04/2020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97F62EF-6803-48E0-B6B3-F79A37A3C075}" type="slidenum">
              <a:rPr lang="en-GB" smtClean="0"/>
              <a:t>‹#›</a:t>
            </a:fld>
            <a:endParaRPr lang="en-GB"/>
          </a:p>
        </p:txBody>
      </p:sp>
    </p:spTree>
    <p:extLst>
      <p:ext uri="{BB962C8B-B14F-4D97-AF65-F5344CB8AC3E}">
        <p14:creationId xmlns:p14="http://schemas.microsoft.com/office/powerpoint/2010/main" val="362801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6A08EC0-7AC9-4DD4-8577-1EB9B9375FCF}" type="datetimeFigureOut">
              <a:rPr lang="en-GB" smtClean="0"/>
              <a:t>26/04/2020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97F62EF-6803-48E0-B6B3-F79A37A3C075}" type="slidenum">
              <a:rPr lang="en-GB" smtClean="0"/>
              <a:t>‹#›</a:t>
            </a:fld>
            <a:endParaRPr lang="en-GB"/>
          </a:p>
        </p:txBody>
      </p:sp>
    </p:spTree>
    <p:extLst>
      <p:ext uri="{BB962C8B-B14F-4D97-AF65-F5344CB8AC3E}">
        <p14:creationId xmlns:p14="http://schemas.microsoft.com/office/powerpoint/2010/main" val="3102726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6A08EC0-7AC9-4DD4-8577-1EB9B9375FCF}" type="datetimeFigureOut">
              <a:rPr lang="en-GB" smtClean="0"/>
              <a:t>26/04/2020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97F62EF-6803-48E0-B6B3-F79A37A3C075}" type="slidenum">
              <a:rPr lang="en-GB" smtClean="0"/>
              <a:t>‹#›</a:t>
            </a:fld>
            <a:endParaRPr lang="en-GB"/>
          </a:p>
        </p:txBody>
      </p:sp>
    </p:spTree>
    <p:extLst>
      <p:ext uri="{BB962C8B-B14F-4D97-AF65-F5344CB8AC3E}">
        <p14:creationId xmlns:p14="http://schemas.microsoft.com/office/powerpoint/2010/main" val="271845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6A08EC0-7AC9-4DD4-8577-1EB9B9375FCF}" type="datetimeFigureOut">
              <a:rPr lang="en-GB" smtClean="0"/>
              <a:t>26/04/2020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97F62EF-6803-48E0-B6B3-F79A37A3C075}" type="slidenum">
              <a:rPr lang="en-GB" smtClean="0"/>
              <a:t>‹#›</a:t>
            </a:fld>
            <a:endParaRPr lang="en-GB"/>
          </a:p>
        </p:txBody>
      </p:sp>
    </p:spTree>
    <p:extLst>
      <p:ext uri="{BB962C8B-B14F-4D97-AF65-F5344CB8AC3E}">
        <p14:creationId xmlns:p14="http://schemas.microsoft.com/office/powerpoint/2010/main" val="267152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08EC0-7AC9-4DD4-8577-1EB9B9375FCF}" type="datetimeFigureOut">
              <a:rPr lang="en-GB" smtClean="0"/>
              <a:t>26/04/2020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97F62EF-6803-48E0-B6B3-F79A37A3C075}" type="slidenum">
              <a:rPr lang="en-GB" smtClean="0"/>
              <a:t>‹#›</a:t>
            </a:fld>
            <a:endParaRPr lang="en-GB"/>
          </a:p>
        </p:txBody>
      </p:sp>
    </p:spTree>
    <p:extLst>
      <p:ext uri="{BB962C8B-B14F-4D97-AF65-F5344CB8AC3E}">
        <p14:creationId xmlns:p14="http://schemas.microsoft.com/office/powerpoint/2010/main" val="298295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08EC0-7AC9-4DD4-8577-1EB9B9375FCF}" type="datetimeFigureOut">
              <a:rPr lang="en-GB" smtClean="0"/>
              <a:t>26/04/2020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97F62EF-6803-48E0-B6B3-F79A37A3C075}" type="slidenum">
              <a:rPr lang="en-GB" smtClean="0"/>
              <a:t>‹#›</a:t>
            </a:fld>
            <a:endParaRPr lang="en-GB"/>
          </a:p>
        </p:txBody>
      </p:sp>
    </p:spTree>
    <p:extLst>
      <p:ext uri="{BB962C8B-B14F-4D97-AF65-F5344CB8AC3E}">
        <p14:creationId xmlns:p14="http://schemas.microsoft.com/office/powerpoint/2010/main" val="2816896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08EC0-7AC9-4DD4-8577-1EB9B9375FCF}" type="datetimeFigureOut">
              <a:rPr lang="en-GB" smtClean="0"/>
              <a:t>26/04/2020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97F62EF-6803-48E0-B6B3-F79A37A3C075}" type="slidenum">
              <a:rPr lang="en-GB" smtClean="0"/>
              <a:t>‹#›</a:t>
            </a:fld>
            <a:endParaRPr lang="en-GB"/>
          </a:p>
        </p:txBody>
      </p:sp>
    </p:spTree>
    <p:extLst>
      <p:ext uri="{BB962C8B-B14F-4D97-AF65-F5344CB8AC3E}">
        <p14:creationId xmlns:p14="http://schemas.microsoft.com/office/powerpoint/2010/main" val="876260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08EC0-7AC9-4DD4-8577-1EB9B9375FCF}" type="datetimeFigureOut">
              <a:rPr lang="en-GB" smtClean="0"/>
              <a:t>26/04/2020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F62EF-6803-48E0-B6B3-F79A37A3C075}" type="slidenum">
              <a:rPr lang="en-GB" smtClean="0"/>
              <a:t>‹#›</a:t>
            </a:fld>
            <a:endParaRPr lang="en-GB"/>
          </a:p>
        </p:txBody>
      </p:sp>
    </p:spTree>
    <p:extLst>
      <p:ext uri="{BB962C8B-B14F-4D97-AF65-F5344CB8AC3E}">
        <p14:creationId xmlns:p14="http://schemas.microsoft.com/office/powerpoint/2010/main" val="3016110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alexanderzizka.ne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emf"/><Relationship Id="rId4" Type="http://schemas.openxmlformats.org/officeDocument/2006/relationships/image" Target="../media/image3.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hyperlink" Target="https://www.gbif.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emf"/><Relationship Id="rId4" Type="http://schemas.openxmlformats.org/officeDocument/2006/relationships/image" Target="../media/image41.emf"/></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38.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jp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www.iucnredlist.or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1.png"/><Relationship Id="rId4" Type="http://schemas.openxmlformats.org/officeDocument/2006/relationships/image" Target="../media/image79.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bmu.de/en/pressrelease/minister-schulze-global-nature-conservation-can-reduce-risk-of-future-epidemics/"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dw.com/en/munich-study-confirms-severe-decline-in-insect-populations-in-germany/a-51052955"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geocat.kew.or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andeanforests.org/?fbclid=IwAR11Y75JiYiC5S_O3MotlLNRxM7I0eWQd4eZliHDb3VSEP38iJEHwbj9Afk"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Big data in Biogeography and </a:t>
            </a:r>
            <a:r>
              <a:rPr lang="en-GB" dirty="0" smtClean="0"/>
              <a:t>Conservation</a:t>
            </a:r>
            <a:endParaRPr lang="en-GB" dirty="0"/>
          </a:p>
        </p:txBody>
      </p:sp>
      <p:sp>
        <p:nvSpPr>
          <p:cNvPr id="3" name="Subtitle 2"/>
          <p:cNvSpPr>
            <a:spLocks noGrp="1"/>
          </p:cNvSpPr>
          <p:nvPr>
            <p:ph type="subTitle" idx="1"/>
          </p:nvPr>
        </p:nvSpPr>
        <p:spPr/>
        <p:txBody>
          <a:bodyPr/>
          <a:lstStyle/>
          <a:p>
            <a:r>
              <a:rPr lang="en-GB" dirty="0" smtClean="0"/>
              <a:t>Glenda Mendieta-Leiva</a:t>
            </a:r>
          </a:p>
          <a:p>
            <a:r>
              <a:rPr lang="en-GB" sz="1800" dirty="0" smtClean="0"/>
              <a:t>Summer semester 2020</a:t>
            </a:r>
            <a:endParaRPr lang="en-GB" dirty="0"/>
          </a:p>
        </p:txBody>
      </p:sp>
      <p:sp>
        <p:nvSpPr>
          <p:cNvPr id="7" name="TextBox 6"/>
          <p:cNvSpPr txBox="1"/>
          <p:nvPr/>
        </p:nvSpPr>
        <p:spPr>
          <a:xfrm>
            <a:off x="10017888" y="6549115"/>
            <a:ext cx="2386670" cy="338554"/>
          </a:xfrm>
          <a:prstGeom prst="rect">
            <a:avLst/>
          </a:prstGeom>
          <a:noFill/>
        </p:spPr>
        <p:txBody>
          <a:bodyPr wrap="square" rtlCol="0">
            <a:spAutoFit/>
          </a:bodyPr>
          <a:lstStyle/>
          <a:p>
            <a:r>
              <a:rPr lang="en-US" sz="1600" dirty="0" smtClean="0">
                <a:hlinkClick r:id="rId2"/>
              </a:rPr>
              <a:t>http</a:t>
            </a:r>
            <a:r>
              <a:rPr lang="en-US" sz="1600" dirty="0" smtClean="0">
                <a:hlinkClick r:id="rId2"/>
              </a:rPr>
              <a:t>://alexanderzizka.net</a:t>
            </a:r>
            <a:endParaRPr lang="en-US" sz="1600" dirty="0"/>
          </a:p>
        </p:txBody>
      </p:sp>
      <p:sp>
        <p:nvSpPr>
          <p:cNvPr id="8" name="TextBox 7"/>
          <p:cNvSpPr txBox="1"/>
          <p:nvPr/>
        </p:nvSpPr>
        <p:spPr>
          <a:xfrm>
            <a:off x="7804484" y="6549115"/>
            <a:ext cx="2450799" cy="338554"/>
          </a:xfrm>
          <a:prstGeom prst="rect">
            <a:avLst/>
          </a:prstGeom>
          <a:noFill/>
        </p:spPr>
        <p:txBody>
          <a:bodyPr wrap="none" rtlCol="0">
            <a:spAutoFit/>
          </a:bodyPr>
          <a:lstStyle/>
          <a:p>
            <a:r>
              <a:rPr lang="en-GB" sz="1600" dirty="0" smtClean="0"/>
              <a:t>Some material taken from: </a:t>
            </a:r>
            <a:endParaRPr lang="en-GB" sz="1600" dirty="0"/>
          </a:p>
        </p:txBody>
      </p:sp>
    </p:spTree>
    <p:extLst>
      <p:ext uri="{BB962C8B-B14F-4D97-AF65-F5344CB8AC3E}">
        <p14:creationId xmlns:p14="http://schemas.microsoft.com/office/powerpoint/2010/main" val="16183127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407" y="130646"/>
            <a:ext cx="10515600" cy="1325563"/>
          </a:xfrm>
        </p:spPr>
        <p:txBody>
          <a:bodyPr/>
          <a:lstStyle/>
          <a:p>
            <a:pPr algn="ctr"/>
            <a:r>
              <a:rPr lang="en-GB" b="1" dirty="0" smtClean="0">
                <a:solidFill>
                  <a:srgbClr val="FF0000"/>
                </a:solidFill>
              </a:rPr>
              <a:t>Latitudinal Gradients of Biodiversity</a:t>
            </a:r>
            <a:endParaRPr lang="en-GB" b="1" dirty="0"/>
          </a:p>
        </p:txBody>
      </p:sp>
      <p:sp>
        <p:nvSpPr>
          <p:cNvPr id="3" name="Content Placeholder 2"/>
          <p:cNvSpPr>
            <a:spLocks noGrp="1"/>
          </p:cNvSpPr>
          <p:nvPr>
            <p:ph idx="1"/>
          </p:nvPr>
        </p:nvSpPr>
        <p:spPr>
          <a:xfrm>
            <a:off x="402383" y="1396844"/>
            <a:ext cx="8605603" cy="4351338"/>
          </a:xfrm>
        </p:spPr>
        <p:txBody>
          <a:bodyPr/>
          <a:lstStyle/>
          <a:p>
            <a:r>
              <a:rPr lang="en-GB" dirty="0" smtClean="0"/>
              <a:t>Overall biotic </a:t>
            </a:r>
            <a:r>
              <a:rPr lang="en-GB" sz="3200" u="sng" dirty="0" smtClean="0">
                <a:solidFill>
                  <a:srgbClr val="FF0000"/>
                </a:solidFill>
              </a:rPr>
              <a:t>richness increases toward equatorial regions</a:t>
            </a:r>
            <a:r>
              <a:rPr lang="en-GB" sz="3200" dirty="0" smtClean="0"/>
              <a:t> </a:t>
            </a:r>
            <a:r>
              <a:rPr lang="en-GB" dirty="0" smtClean="0"/>
              <a:t>(</a:t>
            </a:r>
            <a:r>
              <a:rPr lang="en-GB" i="1" dirty="0" smtClean="0"/>
              <a:t>underlying explanations still inconclusive</a:t>
            </a:r>
            <a:r>
              <a:rPr lang="en-GB" dirty="0" smtClean="0"/>
              <a:t>).</a:t>
            </a:r>
          </a:p>
          <a:p>
            <a:endParaRPr lang="en-GB" dirty="0"/>
          </a:p>
          <a:p>
            <a:r>
              <a:rPr lang="en-GB" dirty="0" smtClean="0"/>
              <a:t>In </a:t>
            </a:r>
            <a:r>
              <a:rPr lang="en-GB" dirty="0"/>
              <a:t>all major taxa and to all dimensions of biodiversity (i.e., taxonomic, functional, and phylogenetic).</a:t>
            </a:r>
          </a:p>
        </p:txBody>
      </p:sp>
      <p:pic>
        <p:nvPicPr>
          <p:cNvPr id="1026" name="Picture 2" descr="Different types of illustrated plant leaves isolated on white background.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00" y="4177103"/>
            <a:ext cx="4034234" cy="26808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ifferent types of wild animals on white Premium Vector"/>
          <p:cNvPicPr>
            <a:picLocks noChangeAspect="1" noChangeArrowheads="1"/>
          </p:cNvPicPr>
          <p:nvPr/>
        </p:nvPicPr>
        <p:blipFill rotWithShape="1">
          <a:blip r:embed="rId4">
            <a:extLst>
              <a:ext uri="{28A0092B-C50C-407E-A947-70E740481C1C}">
                <a14:useLocalDpi xmlns:a14="http://schemas.microsoft.com/office/drawing/2010/main" val="0"/>
              </a:ext>
            </a:extLst>
          </a:blip>
          <a:srcRect t="41956"/>
          <a:stretch/>
        </p:blipFill>
        <p:spPr bwMode="auto">
          <a:xfrm>
            <a:off x="4184134" y="4364093"/>
            <a:ext cx="4629315" cy="2493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hylogeny plan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7986" y="2254640"/>
            <a:ext cx="285750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8312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6874" y="217445"/>
            <a:ext cx="10266861" cy="6423110"/>
          </a:xfrm>
          <a:prstGeom prst="rect">
            <a:avLst/>
          </a:prstGeom>
        </p:spPr>
      </p:pic>
    </p:spTree>
    <p:extLst>
      <p:ext uri="{BB962C8B-B14F-4D97-AF65-F5344CB8AC3E}">
        <p14:creationId xmlns:p14="http://schemas.microsoft.com/office/powerpoint/2010/main" val="1535895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64718" t="17024" b="3268"/>
          <a:stretch/>
        </p:blipFill>
        <p:spPr>
          <a:xfrm>
            <a:off x="314632" y="517322"/>
            <a:ext cx="5781368" cy="5054568"/>
          </a:xfrm>
          <a:prstGeom prst="rect">
            <a:avLst/>
          </a:prstGeom>
        </p:spPr>
      </p:pic>
      <p:sp>
        <p:nvSpPr>
          <p:cNvPr id="6" name="TextBox 5"/>
          <p:cNvSpPr txBox="1"/>
          <p:nvPr/>
        </p:nvSpPr>
        <p:spPr>
          <a:xfrm>
            <a:off x="184383" y="5831741"/>
            <a:ext cx="11747062" cy="646331"/>
          </a:xfrm>
          <a:prstGeom prst="rect">
            <a:avLst/>
          </a:prstGeom>
          <a:noFill/>
        </p:spPr>
        <p:txBody>
          <a:bodyPr wrap="none" rtlCol="0">
            <a:spAutoFit/>
          </a:bodyPr>
          <a:lstStyle/>
          <a:p>
            <a:pPr algn="ctr"/>
            <a:r>
              <a:rPr lang="en-GB" dirty="0" smtClean="0"/>
              <a:t>Ca. </a:t>
            </a:r>
            <a:r>
              <a:rPr lang="en-GB" b="1" dirty="0" smtClean="0">
                <a:solidFill>
                  <a:srgbClr val="FF0000"/>
                </a:solidFill>
              </a:rPr>
              <a:t>223</a:t>
            </a:r>
            <a:r>
              <a:rPr lang="en-GB" dirty="0" smtClean="0">
                <a:solidFill>
                  <a:srgbClr val="FF0000"/>
                </a:solidFill>
              </a:rPr>
              <a:t> </a:t>
            </a:r>
            <a:r>
              <a:rPr lang="en-GB" dirty="0" smtClean="0"/>
              <a:t>species of tree per hectare; this can be compared with the entire tree flora of the United States &amp; Canada (</a:t>
            </a:r>
            <a:r>
              <a:rPr lang="en-GB" b="1" dirty="0" smtClean="0">
                <a:solidFill>
                  <a:srgbClr val="FF0000"/>
                </a:solidFill>
              </a:rPr>
              <a:t>700</a:t>
            </a:r>
            <a:r>
              <a:rPr lang="en-GB" dirty="0" smtClean="0">
                <a:solidFill>
                  <a:srgbClr val="FF0000"/>
                </a:solidFill>
              </a:rPr>
              <a:t> </a:t>
            </a:r>
            <a:r>
              <a:rPr lang="en-GB" dirty="0" err="1" smtClean="0"/>
              <a:t>spp</a:t>
            </a:r>
            <a:r>
              <a:rPr lang="en-GB" dirty="0" smtClean="0"/>
              <a:t>)</a:t>
            </a:r>
          </a:p>
          <a:p>
            <a:pPr algn="ctr"/>
            <a:r>
              <a:rPr lang="en-GB" dirty="0" smtClean="0"/>
              <a:t>Small section of Amazonian flood plain </a:t>
            </a:r>
            <a:r>
              <a:rPr lang="en-GB" b="1" dirty="0" smtClean="0"/>
              <a:t>286 </a:t>
            </a:r>
            <a:r>
              <a:rPr lang="en-GB" dirty="0" smtClean="0"/>
              <a:t>fish </a:t>
            </a:r>
            <a:r>
              <a:rPr lang="en-GB" dirty="0" err="1" smtClean="0"/>
              <a:t>spp</a:t>
            </a:r>
            <a:r>
              <a:rPr lang="en-GB" dirty="0"/>
              <a:t> </a:t>
            </a:r>
            <a:r>
              <a:rPr lang="en-GB" dirty="0" smtClean="0"/>
              <a:t>&gt; than the whole Europe (ca. </a:t>
            </a:r>
            <a:r>
              <a:rPr lang="en-GB" b="1" dirty="0" smtClean="0"/>
              <a:t>215 </a:t>
            </a:r>
            <a:r>
              <a:rPr lang="en-GB" dirty="0" smtClean="0"/>
              <a:t>fish </a:t>
            </a:r>
            <a:r>
              <a:rPr lang="en-GB" dirty="0" err="1" smtClean="0"/>
              <a:t>spp</a:t>
            </a:r>
            <a:r>
              <a:rPr lang="en-GB" dirty="0" smtClean="0"/>
              <a:t>)</a:t>
            </a:r>
            <a:endParaRPr lang="en-GB" dirty="0"/>
          </a:p>
        </p:txBody>
      </p:sp>
      <p:pic>
        <p:nvPicPr>
          <p:cNvPr id="7" name="Picture 6"/>
          <p:cNvPicPr>
            <a:picLocks noChangeAspect="1"/>
          </p:cNvPicPr>
          <p:nvPr/>
        </p:nvPicPr>
        <p:blipFill rotWithShape="1">
          <a:blip r:embed="rId4"/>
          <a:srcRect l="64476" t="12021" b="3269"/>
          <a:stretch/>
        </p:blipFill>
        <p:spPr>
          <a:xfrm>
            <a:off x="6096000" y="352088"/>
            <a:ext cx="5835445" cy="5385036"/>
          </a:xfrm>
          <a:prstGeom prst="rect">
            <a:avLst/>
          </a:prstGeom>
        </p:spPr>
      </p:pic>
      <p:sp>
        <p:nvSpPr>
          <p:cNvPr id="5" name="Pie 4"/>
          <p:cNvSpPr/>
          <p:nvPr/>
        </p:nvSpPr>
        <p:spPr>
          <a:xfrm rot="15817628">
            <a:off x="-256371" y="-810209"/>
            <a:ext cx="7557506" cy="7361235"/>
          </a:xfrm>
          <a:prstGeom prst="pie">
            <a:avLst>
              <a:gd name="adj1" fmla="val 2941246"/>
              <a:gd name="adj2" fmla="val 8136869"/>
            </a:avLst>
          </a:prstGeom>
          <a:solidFill>
            <a:srgbClr val="FFFF00">
              <a:alpha val="20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509455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0672" y="1047134"/>
            <a:ext cx="11776084" cy="5150899"/>
          </a:xfrm>
          <a:prstGeom prst="rect">
            <a:avLst/>
          </a:prstGeom>
        </p:spPr>
      </p:pic>
      <p:sp>
        <p:nvSpPr>
          <p:cNvPr id="3" name="TextBox 2"/>
          <p:cNvSpPr txBox="1"/>
          <p:nvPr/>
        </p:nvSpPr>
        <p:spPr>
          <a:xfrm>
            <a:off x="4352151" y="294468"/>
            <a:ext cx="3497239" cy="523220"/>
          </a:xfrm>
          <a:prstGeom prst="rect">
            <a:avLst/>
          </a:prstGeom>
          <a:noFill/>
        </p:spPr>
        <p:txBody>
          <a:bodyPr wrap="none" rtlCol="0">
            <a:spAutoFit/>
          </a:bodyPr>
          <a:lstStyle/>
          <a:p>
            <a:r>
              <a:rPr lang="en-GB" sz="2800" b="1" dirty="0" smtClean="0"/>
              <a:t>Biodiversity of parrots</a:t>
            </a:r>
            <a:endParaRPr lang="en-GB" sz="2800" b="1" dirty="0"/>
          </a:p>
        </p:txBody>
      </p:sp>
    </p:spTree>
    <p:extLst>
      <p:ext uri="{BB962C8B-B14F-4D97-AF65-F5344CB8AC3E}">
        <p14:creationId xmlns:p14="http://schemas.microsoft.com/office/powerpoint/2010/main" val="35129664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6404" r="35643" b="14763"/>
          <a:stretch/>
        </p:blipFill>
        <p:spPr>
          <a:xfrm>
            <a:off x="1576614" y="1032936"/>
            <a:ext cx="3803904" cy="5073464"/>
          </a:xfrm>
          <a:prstGeom prst="rect">
            <a:avLst/>
          </a:prstGeom>
        </p:spPr>
      </p:pic>
      <p:sp>
        <p:nvSpPr>
          <p:cNvPr id="3" name="TextBox 2"/>
          <p:cNvSpPr txBox="1"/>
          <p:nvPr/>
        </p:nvSpPr>
        <p:spPr>
          <a:xfrm>
            <a:off x="1729946" y="375604"/>
            <a:ext cx="3497239" cy="523220"/>
          </a:xfrm>
          <a:prstGeom prst="rect">
            <a:avLst/>
          </a:prstGeom>
          <a:noFill/>
        </p:spPr>
        <p:txBody>
          <a:bodyPr wrap="none" rtlCol="0">
            <a:spAutoFit/>
          </a:bodyPr>
          <a:lstStyle/>
          <a:p>
            <a:r>
              <a:rPr lang="en-GB" sz="2800" b="1" dirty="0" smtClean="0"/>
              <a:t>Biodiversity of parrots</a:t>
            </a:r>
            <a:endParaRPr lang="en-GB" sz="2800" b="1" dirty="0"/>
          </a:p>
        </p:txBody>
      </p:sp>
      <p:pic>
        <p:nvPicPr>
          <p:cNvPr id="1026" name="Picture 2" descr="Mug shot for Craig Buckner and his macaw, &quot;Bird. – A macaw named &quot;Bird&quot; is an instant Tropical Birds, Exotic Birds, Colorful Birds, Small Birds, Pretty Birds, Beautiful Birds, Animals Beautiful, Parrot Pet, Parrot Bird"/>
          <p:cNvPicPr>
            <a:picLocks noChangeAspect="1" noChangeArrowheads="1"/>
          </p:cNvPicPr>
          <p:nvPr/>
        </p:nvPicPr>
        <p:blipFill rotWithShape="1">
          <a:blip r:embed="rId4">
            <a:extLst>
              <a:ext uri="{28A0092B-C50C-407E-A947-70E740481C1C}">
                <a14:useLocalDpi xmlns:a14="http://schemas.microsoft.com/office/drawing/2010/main" val="0"/>
              </a:ext>
            </a:extLst>
          </a:blip>
          <a:srcRect t="10531" b="2133"/>
          <a:stretch/>
        </p:blipFill>
        <p:spPr bwMode="auto">
          <a:xfrm>
            <a:off x="5977927" y="222238"/>
            <a:ext cx="5015772" cy="62026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916" y="6424863"/>
            <a:ext cx="11602535" cy="369332"/>
          </a:xfrm>
          <a:prstGeom prst="rect">
            <a:avLst/>
          </a:prstGeom>
          <a:noFill/>
        </p:spPr>
        <p:txBody>
          <a:bodyPr wrap="none" rtlCol="0">
            <a:spAutoFit/>
          </a:bodyPr>
          <a:lstStyle/>
          <a:p>
            <a:r>
              <a:rPr lang="en-GB" b="1" dirty="0" smtClean="0">
                <a:solidFill>
                  <a:srgbClr val="C00000"/>
                </a:solidFill>
              </a:rPr>
              <a:t>Functional trait </a:t>
            </a:r>
            <a:r>
              <a:rPr lang="en-GB" dirty="0" smtClean="0"/>
              <a:t>is deﬁned as any morphological, physiological, </a:t>
            </a:r>
            <a:r>
              <a:rPr lang="en-GB" dirty="0" err="1" smtClean="0"/>
              <a:t>phenological</a:t>
            </a:r>
            <a:r>
              <a:rPr lang="en-GB" dirty="0" smtClean="0"/>
              <a:t>, or behavioural characteristic of an individual.</a:t>
            </a:r>
            <a:endParaRPr lang="en-GB" dirty="0"/>
          </a:p>
        </p:txBody>
      </p:sp>
    </p:spTree>
    <p:extLst>
      <p:ext uri="{BB962C8B-B14F-4D97-AF65-F5344CB8AC3E}">
        <p14:creationId xmlns:p14="http://schemas.microsoft.com/office/powerpoint/2010/main" val="28908335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tropics d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1"/>
            <a:ext cx="12115800" cy="6858001"/>
          </a:xfrm>
          <a:prstGeom prst="rect">
            <a:avLst/>
          </a:prstGeom>
          <a:gradFill>
            <a:gsLst>
              <a:gs pos="0">
                <a:srgbClr val="FAFAFA">
                  <a:alpha val="9804"/>
                </a:srgb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p:spPr>
      </p:pic>
      <p:sp>
        <p:nvSpPr>
          <p:cNvPr id="5" name="Rectangle 4"/>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896319" y="1677021"/>
            <a:ext cx="9020483" cy="400110"/>
          </a:xfrm>
          <a:prstGeom prst="rect">
            <a:avLst/>
          </a:prstGeom>
          <a:noFill/>
        </p:spPr>
        <p:txBody>
          <a:bodyPr wrap="none" rtlCol="0">
            <a:spAutoFit/>
          </a:bodyPr>
          <a:lstStyle/>
          <a:p>
            <a:r>
              <a:rPr lang="en-GB" sz="2000" b="1" u="sng" dirty="0" smtClean="0"/>
              <a:t>Six main classes of explanation </a:t>
            </a:r>
            <a:r>
              <a:rPr lang="en-GB" sz="2000" dirty="0" smtClean="0"/>
              <a:t>by </a:t>
            </a:r>
            <a:r>
              <a:rPr lang="en-GB" sz="2000" b="1" dirty="0" err="1" smtClean="0">
                <a:solidFill>
                  <a:srgbClr val="FF0000"/>
                </a:solidFill>
              </a:rPr>
              <a:t>Pianka</a:t>
            </a:r>
            <a:r>
              <a:rPr lang="en-GB" sz="2000" b="1" dirty="0" smtClean="0">
                <a:solidFill>
                  <a:srgbClr val="FF0000"/>
                </a:solidFill>
              </a:rPr>
              <a:t> (1966)</a:t>
            </a:r>
            <a:r>
              <a:rPr lang="en-GB" sz="2000" dirty="0" smtClean="0"/>
              <a:t>, since then some have been added:</a:t>
            </a:r>
            <a:endParaRPr lang="en-GB" sz="2000" dirty="0"/>
          </a:p>
        </p:txBody>
      </p:sp>
      <p:sp>
        <p:nvSpPr>
          <p:cNvPr id="3" name="TextBox 2"/>
          <p:cNvSpPr txBox="1"/>
          <p:nvPr/>
        </p:nvSpPr>
        <p:spPr>
          <a:xfrm>
            <a:off x="896319" y="2072256"/>
            <a:ext cx="10399362" cy="3416320"/>
          </a:xfrm>
          <a:prstGeom prst="rect">
            <a:avLst/>
          </a:prstGeom>
          <a:noFill/>
        </p:spPr>
        <p:txBody>
          <a:bodyPr wrap="square" rtlCol="0">
            <a:spAutoFit/>
          </a:bodyPr>
          <a:lstStyle/>
          <a:p>
            <a:pPr>
              <a:lnSpc>
                <a:spcPct val="200000"/>
              </a:lnSpc>
            </a:pPr>
            <a:r>
              <a:rPr lang="en-GB" sz="2400" dirty="0" smtClean="0"/>
              <a:t>These are generally classified into:</a:t>
            </a:r>
          </a:p>
          <a:p>
            <a:pPr marL="342900" indent="-342900">
              <a:lnSpc>
                <a:spcPct val="200000"/>
              </a:lnSpc>
              <a:buAutoNum type="arabicParenBoth"/>
            </a:pPr>
            <a:r>
              <a:rPr lang="en-GB" sz="2400" dirty="0" smtClean="0"/>
              <a:t> </a:t>
            </a:r>
            <a:r>
              <a:rPr lang="en-GB" sz="2800" u="sng" dirty="0" smtClean="0">
                <a:solidFill>
                  <a:srgbClr val="FF0000"/>
                </a:solidFill>
              </a:rPr>
              <a:t>Null models</a:t>
            </a:r>
            <a:r>
              <a:rPr lang="en-GB" sz="2400" dirty="0" smtClean="0"/>
              <a:t>, geometry instead of biology to explain tropical diversity</a:t>
            </a:r>
          </a:p>
          <a:p>
            <a:pPr marL="342900" indent="-342900">
              <a:lnSpc>
                <a:spcPct val="200000"/>
              </a:lnSpc>
              <a:buAutoNum type="arabicParenBoth"/>
            </a:pPr>
            <a:r>
              <a:rPr lang="en-GB" sz="2400" dirty="0" smtClean="0"/>
              <a:t> </a:t>
            </a:r>
            <a:r>
              <a:rPr lang="en-GB" sz="2800" u="sng" dirty="0" smtClean="0">
                <a:solidFill>
                  <a:srgbClr val="FF0000"/>
                </a:solidFill>
              </a:rPr>
              <a:t>Historical explanations</a:t>
            </a:r>
            <a:r>
              <a:rPr lang="en-GB" sz="2400" dirty="0" smtClean="0"/>
              <a:t>, geological past to explain present distributions</a:t>
            </a:r>
          </a:p>
          <a:p>
            <a:pPr marL="342900" indent="-342900">
              <a:lnSpc>
                <a:spcPct val="200000"/>
              </a:lnSpc>
              <a:buAutoNum type="arabicParenBoth"/>
            </a:pPr>
            <a:r>
              <a:rPr lang="en-GB" sz="2400" dirty="0" smtClean="0"/>
              <a:t> </a:t>
            </a:r>
            <a:r>
              <a:rPr lang="en-GB" sz="2800" u="sng" dirty="0" smtClean="0">
                <a:solidFill>
                  <a:srgbClr val="FF0000"/>
                </a:solidFill>
              </a:rPr>
              <a:t>Ecological </a:t>
            </a:r>
            <a:r>
              <a:rPr lang="en-GB" sz="2800" u="sng" dirty="0" smtClean="0">
                <a:solidFill>
                  <a:srgbClr val="FF0000"/>
                </a:solidFill>
              </a:rPr>
              <a:t>processes</a:t>
            </a:r>
            <a:r>
              <a:rPr lang="en-GB" sz="2800" dirty="0" smtClean="0"/>
              <a:t>, </a:t>
            </a:r>
            <a:r>
              <a:rPr lang="en-GB" sz="2400" dirty="0" smtClean="0"/>
              <a:t>operating today (ecological explanations)</a:t>
            </a:r>
            <a:endParaRPr lang="en-GB" sz="2400" dirty="0"/>
          </a:p>
        </p:txBody>
      </p:sp>
      <p:sp>
        <p:nvSpPr>
          <p:cNvPr id="6" name="Title 1"/>
          <p:cNvSpPr txBox="1">
            <a:spLocks/>
          </p:cNvSpPr>
          <p:nvPr/>
        </p:nvSpPr>
        <p:spPr>
          <a:xfrm>
            <a:off x="838200" y="365125"/>
            <a:ext cx="10515600" cy="8159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Understanding tropical biodiversity</a:t>
            </a:r>
            <a:endParaRPr lang="en-US" dirty="0"/>
          </a:p>
        </p:txBody>
      </p:sp>
    </p:spTree>
    <p:extLst>
      <p:ext uri="{BB962C8B-B14F-4D97-AF65-F5344CB8AC3E}">
        <p14:creationId xmlns:p14="http://schemas.microsoft.com/office/powerpoint/2010/main" val="84244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049032" y="2347795"/>
            <a:ext cx="3708000" cy="3282800"/>
          </a:xfrm>
          <a:prstGeom prst="rect">
            <a:avLst/>
          </a:prstGeom>
        </p:spPr>
      </p:pic>
      <p:pic>
        <p:nvPicPr>
          <p:cNvPr id="9"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t="78782" r="56950"/>
          <a:stretch/>
        </p:blipFill>
        <p:spPr bwMode="auto">
          <a:xfrm>
            <a:off x="6411688" y="2285766"/>
            <a:ext cx="3341304" cy="30865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p:txBody>
          <a:bodyPr/>
          <a:lstStyle/>
          <a:p>
            <a:r>
              <a:rPr lang="en-US" dirty="0" smtClean="0"/>
              <a:t>Understanding biodiversity</a:t>
            </a:r>
            <a:endParaRPr lang="en-US" dirty="0"/>
          </a:p>
        </p:txBody>
      </p:sp>
      <p:sp>
        <p:nvSpPr>
          <p:cNvPr id="5" name="TextBox 4"/>
          <p:cNvSpPr txBox="1"/>
          <p:nvPr/>
        </p:nvSpPr>
        <p:spPr>
          <a:xfrm>
            <a:off x="6783163" y="5280088"/>
            <a:ext cx="2797628" cy="830997"/>
          </a:xfrm>
          <a:prstGeom prst="rect">
            <a:avLst/>
          </a:prstGeom>
          <a:noFill/>
        </p:spPr>
        <p:txBody>
          <a:bodyPr wrap="square" rtlCol="0">
            <a:spAutoFit/>
          </a:bodyPr>
          <a:lstStyle/>
          <a:p>
            <a:r>
              <a:rPr lang="en-US" sz="2400" dirty="0" smtClean="0"/>
              <a:t>Species, genes, functions, bioregions</a:t>
            </a:r>
            <a:endParaRPr lang="en-US" sz="2400" dirty="0"/>
          </a:p>
        </p:txBody>
      </p:sp>
      <p:sp>
        <p:nvSpPr>
          <p:cNvPr id="8" name="Right Arrow 7"/>
          <p:cNvSpPr/>
          <p:nvPr/>
        </p:nvSpPr>
        <p:spPr>
          <a:xfrm>
            <a:off x="4716916" y="3214007"/>
            <a:ext cx="1872343" cy="1208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Evolutionary biogeography</a:t>
            </a:r>
            <a:endParaRPr lang="en-US" dirty="0"/>
          </a:p>
        </p:txBody>
      </p:sp>
      <p:sp>
        <p:nvSpPr>
          <p:cNvPr id="3" name="TextBox 2"/>
          <p:cNvSpPr txBox="1"/>
          <p:nvPr/>
        </p:nvSpPr>
        <p:spPr>
          <a:xfrm>
            <a:off x="6429375" y="6208775"/>
            <a:ext cx="5762625" cy="369332"/>
          </a:xfrm>
          <a:prstGeom prst="rect">
            <a:avLst/>
          </a:prstGeom>
          <a:noFill/>
        </p:spPr>
        <p:txBody>
          <a:bodyPr wrap="square" rtlCol="0">
            <a:spAutoFit/>
          </a:bodyPr>
          <a:lstStyle/>
          <a:p>
            <a:r>
              <a:rPr lang="en-US" dirty="0"/>
              <a:t>Silvestro et al (2011) BMC </a:t>
            </a:r>
            <a:r>
              <a:rPr lang="en-US" dirty="0" err="1"/>
              <a:t>Evol</a:t>
            </a:r>
            <a:r>
              <a:rPr lang="en-US" dirty="0"/>
              <a:t> </a:t>
            </a:r>
            <a:r>
              <a:rPr lang="en-US" dirty="0" err="1" smtClean="0"/>
              <a:t>Biol</a:t>
            </a:r>
            <a:r>
              <a:rPr lang="en-US" dirty="0" smtClean="0"/>
              <a:t>, Kreft &amp; </a:t>
            </a:r>
            <a:r>
              <a:rPr lang="en-US" dirty="0" err="1" smtClean="0"/>
              <a:t>Jetz</a:t>
            </a:r>
            <a:r>
              <a:rPr lang="en-US" dirty="0" smtClean="0"/>
              <a:t> 2007, PNAS  </a:t>
            </a:r>
            <a:endParaRPr lang="en-US" dirty="0"/>
          </a:p>
        </p:txBody>
      </p:sp>
      <p:sp>
        <p:nvSpPr>
          <p:cNvPr id="10" name="Rounded Rectangle 9"/>
          <p:cNvSpPr/>
          <p:nvPr/>
        </p:nvSpPr>
        <p:spPr>
          <a:xfrm>
            <a:off x="6048375" y="2076215"/>
            <a:ext cx="1790701" cy="543160"/>
          </a:xfrm>
          <a:prstGeom prst="roundRect">
            <a:avLst/>
          </a:prstGeom>
          <a:solidFill>
            <a:srgbClr val="6179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Patterns</a:t>
            </a:r>
            <a:endParaRPr lang="en-US" sz="2800" dirty="0"/>
          </a:p>
        </p:txBody>
      </p:sp>
      <p:sp>
        <p:nvSpPr>
          <p:cNvPr id="14" name="Rounded Rectangle 13"/>
          <p:cNvSpPr/>
          <p:nvPr/>
        </p:nvSpPr>
        <p:spPr>
          <a:xfrm>
            <a:off x="1049032" y="2076215"/>
            <a:ext cx="1790701" cy="543160"/>
          </a:xfrm>
          <a:prstGeom prst="roundRect">
            <a:avLst/>
          </a:prstGeom>
          <a:solidFill>
            <a:srgbClr val="6179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Processes</a:t>
            </a:r>
            <a:endParaRPr lang="en-US" sz="2800" dirty="0"/>
          </a:p>
        </p:txBody>
      </p:sp>
      <p:sp>
        <p:nvSpPr>
          <p:cNvPr id="15" name="Rectangle 14"/>
          <p:cNvSpPr/>
          <p:nvPr/>
        </p:nvSpPr>
        <p:spPr>
          <a:xfrm>
            <a:off x="934733" y="5394628"/>
            <a:ext cx="1905000" cy="2250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02181" y="5377778"/>
            <a:ext cx="2797628" cy="830997"/>
          </a:xfrm>
          <a:prstGeom prst="rect">
            <a:avLst/>
          </a:prstGeom>
          <a:noFill/>
        </p:spPr>
        <p:txBody>
          <a:bodyPr wrap="square" rtlCol="0">
            <a:spAutoFit/>
          </a:bodyPr>
          <a:lstStyle/>
          <a:p>
            <a:r>
              <a:rPr lang="en-US" sz="2400" dirty="0" smtClean="0"/>
              <a:t>Speciation, extinction, migration</a:t>
            </a:r>
            <a:endParaRPr lang="en-US" sz="2400" dirty="0"/>
          </a:p>
        </p:txBody>
      </p:sp>
    </p:spTree>
    <p:extLst>
      <p:ext uri="{BB962C8B-B14F-4D97-AF65-F5344CB8AC3E}">
        <p14:creationId xmlns:p14="http://schemas.microsoft.com/office/powerpoint/2010/main" val="327299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Biodiversity varies through time…</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776"/>
          <a:stretch/>
        </p:blipFill>
        <p:spPr>
          <a:xfrm>
            <a:off x="1310258" y="2075338"/>
            <a:ext cx="9390161" cy="3953987"/>
          </a:xfrm>
        </p:spPr>
      </p:pic>
    </p:spTree>
    <p:extLst>
      <p:ext uri="{BB962C8B-B14F-4D97-AF65-F5344CB8AC3E}">
        <p14:creationId xmlns:p14="http://schemas.microsoft.com/office/powerpoint/2010/main" val="1949999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and space</a:t>
            </a:r>
            <a:endParaRPr lang="en-US" dirty="0"/>
          </a:p>
        </p:txBody>
      </p:sp>
      <p:pic>
        <p:nvPicPr>
          <p:cNvPr id="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360" r="1373" b="28256"/>
          <a:stretch/>
        </p:blipFill>
        <p:spPr bwMode="auto">
          <a:xfrm>
            <a:off x="1381125" y="1871388"/>
            <a:ext cx="9478339" cy="428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375175" y="6179961"/>
            <a:ext cx="1816825" cy="307777"/>
          </a:xfrm>
          <a:prstGeom prst="rect">
            <a:avLst/>
          </a:prstGeom>
          <a:noFill/>
        </p:spPr>
        <p:txBody>
          <a:bodyPr wrap="square" rtlCol="0">
            <a:spAutoFit/>
          </a:bodyPr>
          <a:lstStyle/>
          <a:p>
            <a:r>
              <a:rPr lang="en-US" sz="1400" dirty="0" err="1"/>
              <a:t>Barthlott</a:t>
            </a:r>
            <a:r>
              <a:rPr lang="en-US" sz="1400" dirty="0"/>
              <a:t> </a:t>
            </a:r>
            <a:r>
              <a:rPr lang="en-US" sz="1400" i="1" dirty="0"/>
              <a:t>et al. </a:t>
            </a:r>
            <a:r>
              <a:rPr lang="en-US" sz="1400" dirty="0"/>
              <a:t>(</a:t>
            </a:r>
            <a:r>
              <a:rPr lang="en-US" sz="1400" dirty="0" smtClean="0"/>
              <a:t>2005)</a:t>
            </a:r>
            <a:endParaRPr lang="en-US" sz="1400" dirty="0"/>
          </a:p>
        </p:txBody>
      </p:sp>
    </p:spTree>
    <p:extLst>
      <p:ext uri="{BB962C8B-B14F-4D97-AF65-F5344CB8AC3E}">
        <p14:creationId xmlns:p14="http://schemas.microsoft.com/office/powerpoint/2010/main" val="9683162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Integration of historical biogeography into </a:t>
            </a:r>
            <a:r>
              <a:rPr lang="en-GB" dirty="0" err="1" smtClean="0"/>
              <a:t>macroecological</a:t>
            </a:r>
            <a:r>
              <a:rPr lang="en-GB" dirty="0" smtClean="0"/>
              <a:t> research</a:t>
            </a:r>
            <a:endParaRPr lang="en-GB" dirty="0"/>
          </a:p>
        </p:txBody>
      </p:sp>
      <p:pic>
        <p:nvPicPr>
          <p:cNvPr id="4" name="Content Placeholder 3"/>
          <p:cNvPicPr>
            <a:picLocks noGrp="1" noChangeAspect="1"/>
          </p:cNvPicPr>
          <p:nvPr>
            <p:ph idx="1"/>
          </p:nvPr>
        </p:nvPicPr>
        <p:blipFill>
          <a:blip r:embed="rId3"/>
          <a:stretch>
            <a:fillRect/>
          </a:stretch>
        </p:blipFill>
        <p:spPr>
          <a:xfrm>
            <a:off x="2251740" y="1690688"/>
            <a:ext cx="7876961" cy="4993890"/>
          </a:xfrm>
          <a:prstGeom prst="rect">
            <a:avLst/>
          </a:prstGeom>
        </p:spPr>
      </p:pic>
    </p:spTree>
    <p:extLst>
      <p:ext uri="{BB962C8B-B14F-4D97-AF65-F5344CB8AC3E}">
        <p14:creationId xmlns:p14="http://schemas.microsoft.com/office/powerpoint/2010/main" val="1484791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5588" r="13070"/>
          <a:stretch/>
        </p:blipFill>
        <p:spPr>
          <a:xfrm>
            <a:off x="-1" y="822122"/>
            <a:ext cx="3970423" cy="2160937"/>
          </a:xfrm>
          <a:prstGeom prst="rect">
            <a:avLst/>
          </a:prstGeom>
        </p:spPr>
      </p:pic>
      <p:pic>
        <p:nvPicPr>
          <p:cNvPr id="7" name="Picture 6"/>
          <p:cNvPicPr>
            <a:picLocks noChangeAspect="1"/>
          </p:cNvPicPr>
          <p:nvPr/>
        </p:nvPicPr>
        <p:blipFill>
          <a:blip r:embed="rId3"/>
          <a:stretch>
            <a:fillRect/>
          </a:stretch>
        </p:blipFill>
        <p:spPr>
          <a:xfrm>
            <a:off x="798167" y="4474627"/>
            <a:ext cx="4167468" cy="2238993"/>
          </a:xfrm>
          <a:prstGeom prst="rect">
            <a:avLst/>
          </a:prstGeom>
        </p:spPr>
      </p:pic>
      <p:pic>
        <p:nvPicPr>
          <p:cNvPr id="5" name="Picture 4"/>
          <p:cNvPicPr>
            <a:picLocks noChangeAspect="1"/>
          </p:cNvPicPr>
          <p:nvPr/>
        </p:nvPicPr>
        <p:blipFill>
          <a:blip r:embed="rId4"/>
          <a:stretch>
            <a:fillRect/>
          </a:stretch>
        </p:blipFill>
        <p:spPr>
          <a:xfrm>
            <a:off x="4892833" y="108592"/>
            <a:ext cx="3762375" cy="1914525"/>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360677520"/>
              </p:ext>
            </p:extLst>
          </p:nvPr>
        </p:nvGraphicFramePr>
        <p:xfrm>
          <a:off x="238806" y="-192506"/>
          <a:ext cx="9203469" cy="66831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p:cNvSpPr txBox="1"/>
          <p:nvPr/>
        </p:nvSpPr>
        <p:spPr>
          <a:xfrm>
            <a:off x="7709115" y="1776896"/>
            <a:ext cx="946093" cy="246221"/>
          </a:xfrm>
          <a:prstGeom prst="rect">
            <a:avLst/>
          </a:prstGeom>
          <a:noFill/>
        </p:spPr>
        <p:txBody>
          <a:bodyPr wrap="none" rtlCol="0">
            <a:spAutoFit/>
          </a:bodyPr>
          <a:lstStyle/>
          <a:p>
            <a:r>
              <a:rPr lang="en-GB" sz="1000" dirty="0" smtClean="0">
                <a:sym typeface="Symbol" panose="05050102010706020507" pitchFamily="18" charset="2"/>
              </a:rPr>
              <a:t> </a:t>
            </a:r>
            <a:r>
              <a:rPr lang="en-GB" sz="1000" dirty="0" smtClean="0"/>
              <a:t>Adobe 2020</a:t>
            </a:r>
            <a:endParaRPr lang="en-GB" sz="1000" dirty="0"/>
          </a:p>
        </p:txBody>
      </p:sp>
      <p:sp>
        <p:nvSpPr>
          <p:cNvPr id="9" name="TextBox 8"/>
          <p:cNvSpPr txBox="1"/>
          <p:nvPr/>
        </p:nvSpPr>
        <p:spPr>
          <a:xfrm>
            <a:off x="798167" y="6464037"/>
            <a:ext cx="946093" cy="246221"/>
          </a:xfrm>
          <a:prstGeom prst="rect">
            <a:avLst/>
          </a:prstGeom>
          <a:noFill/>
        </p:spPr>
        <p:txBody>
          <a:bodyPr wrap="none" rtlCol="0">
            <a:spAutoFit/>
          </a:bodyPr>
          <a:lstStyle/>
          <a:p>
            <a:r>
              <a:rPr lang="en-GB" sz="1000" dirty="0" smtClean="0">
                <a:solidFill>
                  <a:schemeClr val="bg1"/>
                </a:solidFill>
                <a:sym typeface="Symbol" panose="05050102010706020507" pitchFamily="18" charset="2"/>
              </a:rPr>
              <a:t> </a:t>
            </a:r>
            <a:r>
              <a:rPr lang="en-GB" sz="1000" dirty="0" smtClean="0">
                <a:solidFill>
                  <a:schemeClr val="bg1"/>
                </a:solidFill>
              </a:rPr>
              <a:t>Adobe 2020</a:t>
            </a:r>
            <a:endParaRPr lang="en-GB" sz="1000" dirty="0">
              <a:solidFill>
                <a:schemeClr val="bg1"/>
              </a:solidFill>
            </a:endParaRPr>
          </a:p>
        </p:txBody>
      </p:sp>
      <p:sp>
        <p:nvSpPr>
          <p:cNvPr id="10" name="TextBox 9"/>
          <p:cNvSpPr txBox="1"/>
          <p:nvPr/>
        </p:nvSpPr>
        <p:spPr>
          <a:xfrm>
            <a:off x="1089881" y="2933996"/>
            <a:ext cx="946093" cy="246221"/>
          </a:xfrm>
          <a:prstGeom prst="rect">
            <a:avLst/>
          </a:prstGeom>
          <a:noFill/>
        </p:spPr>
        <p:txBody>
          <a:bodyPr wrap="none" rtlCol="0">
            <a:spAutoFit/>
          </a:bodyPr>
          <a:lstStyle/>
          <a:p>
            <a:r>
              <a:rPr lang="en-GB" sz="1000" dirty="0" smtClean="0">
                <a:sym typeface="Symbol" panose="05050102010706020507" pitchFamily="18" charset="2"/>
              </a:rPr>
              <a:t> </a:t>
            </a:r>
            <a:r>
              <a:rPr lang="en-GB" sz="1000" dirty="0" smtClean="0"/>
              <a:t>Adobe 2020</a:t>
            </a:r>
            <a:endParaRPr lang="en-GB" sz="1000" dirty="0"/>
          </a:p>
        </p:txBody>
      </p:sp>
      <p:sp>
        <p:nvSpPr>
          <p:cNvPr id="12" name="Rectangle 11"/>
          <p:cNvSpPr/>
          <p:nvPr/>
        </p:nvSpPr>
        <p:spPr>
          <a:xfrm>
            <a:off x="8773204" y="0"/>
            <a:ext cx="3418796" cy="6858000"/>
          </a:xfrm>
          <a:prstGeom prst="rect">
            <a:avLst/>
          </a:prstGeom>
          <a:solidFill>
            <a:srgbClr val="F6F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rotWithShape="1">
          <a:blip r:embed="rId10"/>
          <a:srcRect l="3519" r="7952"/>
          <a:stretch/>
        </p:blipFill>
        <p:spPr>
          <a:xfrm>
            <a:off x="8799095" y="1850171"/>
            <a:ext cx="3392905" cy="4097071"/>
          </a:xfrm>
          <a:prstGeom prst="rect">
            <a:avLst/>
          </a:prstGeom>
        </p:spPr>
      </p:pic>
    </p:spTree>
    <p:extLst>
      <p:ext uri="{BB962C8B-B14F-4D97-AF65-F5344CB8AC3E}">
        <p14:creationId xmlns:p14="http://schemas.microsoft.com/office/powerpoint/2010/main" val="29470338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Distribution of </a:t>
            </a:r>
            <a:r>
              <a:rPr lang="en-GB" dirty="0" err="1" smtClean="0"/>
              <a:t>macroecological</a:t>
            </a:r>
            <a:r>
              <a:rPr lang="en-GB" dirty="0" smtClean="0"/>
              <a:t> papers </a:t>
            </a:r>
            <a:endParaRPr lang="en-GB" dirty="0"/>
          </a:p>
        </p:txBody>
      </p:sp>
      <p:pic>
        <p:nvPicPr>
          <p:cNvPr id="6" name="Content Placeholder 5"/>
          <p:cNvPicPr>
            <a:picLocks noGrp="1" noChangeAspect="1"/>
          </p:cNvPicPr>
          <p:nvPr>
            <p:ph idx="1"/>
          </p:nvPr>
        </p:nvPicPr>
        <p:blipFill>
          <a:blip r:embed="rId3"/>
          <a:stretch>
            <a:fillRect/>
          </a:stretch>
        </p:blipFill>
        <p:spPr>
          <a:xfrm>
            <a:off x="1542563" y="1355834"/>
            <a:ext cx="8882532" cy="5160580"/>
          </a:xfrm>
          <a:prstGeom prst="rect">
            <a:avLst/>
          </a:prstGeom>
        </p:spPr>
      </p:pic>
    </p:spTree>
    <p:extLst>
      <p:ext uri="{BB962C8B-B14F-4D97-AF65-F5344CB8AC3E}">
        <p14:creationId xmlns:p14="http://schemas.microsoft.com/office/powerpoint/2010/main" val="34231403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131" y="365125"/>
            <a:ext cx="10962290" cy="1325563"/>
          </a:xfrm>
        </p:spPr>
        <p:txBody>
          <a:bodyPr>
            <a:normAutofit/>
          </a:bodyPr>
          <a:lstStyle/>
          <a:p>
            <a:r>
              <a:rPr lang="en-GB" sz="4000" dirty="0" smtClean="0"/>
              <a:t>Extent and grain sizes used in </a:t>
            </a:r>
            <a:r>
              <a:rPr lang="en-GB" sz="4000" dirty="0" err="1" smtClean="0"/>
              <a:t>macroecological</a:t>
            </a:r>
            <a:r>
              <a:rPr lang="en-GB" sz="4000" dirty="0" smtClean="0"/>
              <a:t> studies</a:t>
            </a:r>
            <a:endParaRPr lang="en-GB" sz="4000" dirty="0"/>
          </a:p>
        </p:txBody>
      </p:sp>
      <p:pic>
        <p:nvPicPr>
          <p:cNvPr id="4" name="Content Placeholder 3"/>
          <p:cNvPicPr>
            <a:picLocks noGrp="1" noChangeAspect="1"/>
          </p:cNvPicPr>
          <p:nvPr>
            <p:ph idx="1"/>
          </p:nvPr>
        </p:nvPicPr>
        <p:blipFill>
          <a:blip r:embed="rId3"/>
          <a:stretch>
            <a:fillRect/>
          </a:stretch>
        </p:blipFill>
        <p:spPr>
          <a:xfrm>
            <a:off x="1267537" y="1797270"/>
            <a:ext cx="9186040" cy="4593020"/>
          </a:xfrm>
          <a:prstGeom prst="rect">
            <a:avLst/>
          </a:prstGeom>
        </p:spPr>
      </p:pic>
    </p:spTree>
    <p:extLst>
      <p:ext uri="{BB962C8B-B14F-4D97-AF65-F5344CB8AC3E}">
        <p14:creationId xmlns:p14="http://schemas.microsoft.com/office/powerpoint/2010/main" val="9386617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sources of biodiversity data</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223" t="23975" r="37141" b="42688"/>
          <a:stretch/>
        </p:blipFill>
        <p:spPr bwMode="auto">
          <a:xfrm>
            <a:off x="1719943" y="1883228"/>
            <a:ext cx="3220348" cy="19710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ruta 4"/>
          <p:cNvSpPr txBox="1"/>
          <p:nvPr/>
        </p:nvSpPr>
        <p:spPr>
          <a:xfrm>
            <a:off x="1752600" y="3984954"/>
            <a:ext cx="2362200" cy="369332"/>
          </a:xfrm>
          <a:prstGeom prst="rect">
            <a:avLst/>
          </a:prstGeom>
          <a:noFill/>
        </p:spPr>
        <p:txBody>
          <a:bodyPr wrap="square" rtlCol="0">
            <a:spAutoFit/>
          </a:bodyPr>
          <a:lstStyle/>
          <a:p>
            <a:r>
              <a:rPr lang="en-GB" dirty="0" smtClean="0"/>
              <a:t>Distribution</a:t>
            </a:r>
            <a:endParaRPr lang="en-GB" dirty="0"/>
          </a:p>
        </p:txBody>
      </p:sp>
      <p:sp>
        <p:nvSpPr>
          <p:cNvPr id="6" name="textruta 5"/>
          <p:cNvSpPr txBox="1"/>
          <p:nvPr/>
        </p:nvSpPr>
        <p:spPr>
          <a:xfrm>
            <a:off x="5540828" y="3908754"/>
            <a:ext cx="1883229" cy="369332"/>
          </a:xfrm>
          <a:prstGeom prst="rect">
            <a:avLst/>
          </a:prstGeom>
          <a:noFill/>
        </p:spPr>
        <p:txBody>
          <a:bodyPr wrap="square" rtlCol="0">
            <a:spAutoFit/>
          </a:bodyPr>
          <a:lstStyle/>
          <a:p>
            <a:r>
              <a:rPr lang="en-GB" dirty="0" smtClean="0"/>
              <a:t>DNA</a:t>
            </a:r>
            <a:endParaRPr lang="en-GB" dirty="0"/>
          </a:p>
        </p:txBody>
      </p:sp>
      <p:sp>
        <p:nvSpPr>
          <p:cNvPr id="7" name="textruta 6"/>
          <p:cNvSpPr txBox="1"/>
          <p:nvPr/>
        </p:nvSpPr>
        <p:spPr>
          <a:xfrm>
            <a:off x="1828800" y="6155825"/>
            <a:ext cx="1447800" cy="369332"/>
          </a:xfrm>
          <a:prstGeom prst="rect">
            <a:avLst/>
          </a:prstGeom>
          <a:noFill/>
        </p:spPr>
        <p:txBody>
          <a:bodyPr wrap="square" rtlCol="0">
            <a:spAutoFit/>
          </a:bodyPr>
          <a:lstStyle/>
          <a:p>
            <a:r>
              <a:rPr lang="en-GB" dirty="0" smtClean="0"/>
              <a:t>Traits</a:t>
            </a:r>
            <a:endParaRPr lang="en-GB" dirty="0"/>
          </a:p>
        </p:txBody>
      </p:sp>
      <p:sp>
        <p:nvSpPr>
          <p:cNvPr id="8" name="textruta 7"/>
          <p:cNvSpPr txBox="1"/>
          <p:nvPr/>
        </p:nvSpPr>
        <p:spPr>
          <a:xfrm>
            <a:off x="5159829" y="6161314"/>
            <a:ext cx="1447800" cy="369332"/>
          </a:xfrm>
          <a:prstGeom prst="rect">
            <a:avLst/>
          </a:prstGeom>
          <a:noFill/>
        </p:spPr>
        <p:txBody>
          <a:bodyPr wrap="square" rtlCol="0">
            <a:spAutoFit/>
          </a:bodyPr>
          <a:lstStyle/>
          <a:p>
            <a:r>
              <a:rPr lang="en-GB" dirty="0" smtClean="0"/>
              <a:t>Taxonomy</a:t>
            </a:r>
            <a:endParaRPr lang="en-GB" dirty="0"/>
          </a:p>
        </p:txBody>
      </p:sp>
      <p:pic>
        <p:nvPicPr>
          <p:cNvPr id="9" name="Picture 10" descr="https://upload.wikimedia.org/wikipedia/commons/thumb/2/2e/Mapping_Reads.png/320px-Mapping_Reads.png"/>
          <p:cNvPicPr>
            <a:picLocks noChangeAspect="1" noChangeArrowheads="1"/>
          </p:cNvPicPr>
          <p:nvPr/>
        </p:nvPicPr>
        <p:blipFill rotWithShape="1">
          <a:blip r:embed="rId3">
            <a:extLst>
              <a:ext uri="{28A0092B-C50C-407E-A947-70E740481C1C}">
                <a14:useLocalDpi xmlns:a14="http://schemas.microsoft.com/office/drawing/2010/main" val="0"/>
              </a:ext>
            </a:extLst>
          </a:blip>
          <a:srcRect t="13311"/>
          <a:stretch/>
        </p:blipFill>
        <p:spPr bwMode="auto">
          <a:xfrm>
            <a:off x="5483356" y="2221147"/>
            <a:ext cx="2191072" cy="1371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nvGrpSpPr>
          <p:cNvPr id="10" name="Grupp 10"/>
          <p:cNvGrpSpPr/>
          <p:nvPr/>
        </p:nvGrpSpPr>
        <p:grpSpPr>
          <a:xfrm>
            <a:off x="8178214" y="4247110"/>
            <a:ext cx="2323169" cy="2093381"/>
            <a:chOff x="4517668" y="2123077"/>
            <a:chExt cx="4014580" cy="3970027"/>
          </a:xfrm>
        </p:grpSpPr>
        <p:pic>
          <p:nvPicPr>
            <p:cNvPr id="11" name="Picture 9" descr="C:\Users\alexander.zizka\Desktop\Fig_S9_phylogeny_angiosperm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132856"/>
              <a:ext cx="3960248" cy="3960248"/>
            </a:xfrm>
            <a:prstGeom prst="rect">
              <a:avLst/>
            </a:prstGeom>
            <a:noFill/>
            <a:extLst>
              <a:ext uri="{909E8E84-426E-40DD-AFC4-6F175D3DCCD1}">
                <a14:hiddenFill xmlns:a14="http://schemas.microsoft.com/office/drawing/2010/main">
                  <a:solidFill>
                    <a:srgbClr val="FFFFFF"/>
                  </a:solidFill>
                </a14:hiddenFill>
              </a:ext>
            </a:extLst>
          </p:spPr>
        </p:pic>
        <p:sp>
          <p:nvSpPr>
            <p:cNvPr id="12" name="Rektangel 12"/>
            <p:cNvSpPr/>
            <p:nvPr/>
          </p:nvSpPr>
          <p:spPr>
            <a:xfrm>
              <a:off x="4517668" y="2123077"/>
              <a:ext cx="414371" cy="101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ktangel 13"/>
            <p:cNvSpPr/>
            <p:nvPr/>
          </p:nvSpPr>
          <p:spPr>
            <a:xfrm>
              <a:off x="4632174" y="2222508"/>
              <a:ext cx="414371" cy="373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3260" b="4669"/>
          <a:stretch/>
        </p:blipFill>
        <p:spPr bwMode="auto">
          <a:xfrm rot="16200000">
            <a:off x="5479152" y="4177020"/>
            <a:ext cx="1664971" cy="23036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9943" y="4580164"/>
            <a:ext cx="2895600" cy="1581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ruta 18"/>
          <p:cNvSpPr txBox="1"/>
          <p:nvPr/>
        </p:nvSpPr>
        <p:spPr>
          <a:xfrm>
            <a:off x="8005491" y="6155825"/>
            <a:ext cx="1447800" cy="369332"/>
          </a:xfrm>
          <a:prstGeom prst="rect">
            <a:avLst/>
          </a:prstGeom>
          <a:noFill/>
        </p:spPr>
        <p:txBody>
          <a:bodyPr wrap="square" rtlCol="0">
            <a:spAutoFit/>
          </a:bodyPr>
          <a:lstStyle/>
          <a:p>
            <a:r>
              <a:rPr lang="en-GB" dirty="0" smtClean="0"/>
              <a:t>Phylogenies</a:t>
            </a:r>
            <a:endParaRPr lang="en-GB" dirty="0"/>
          </a:p>
        </p:txBody>
      </p:sp>
      <p:pic>
        <p:nvPicPr>
          <p:cNvPr id="17" name="Picture 2" descr="Bildergebnis für fossil reco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8214" y="2182815"/>
            <a:ext cx="2171701" cy="14478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8" name="textruta 20"/>
          <p:cNvSpPr txBox="1"/>
          <p:nvPr/>
        </p:nvSpPr>
        <p:spPr>
          <a:xfrm>
            <a:off x="8153399" y="3897086"/>
            <a:ext cx="1883229" cy="369332"/>
          </a:xfrm>
          <a:prstGeom prst="rect">
            <a:avLst/>
          </a:prstGeom>
          <a:noFill/>
        </p:spPr>
        <p:txBody>
          <a:bodyPr wrap="square" rtlCol="0">
            <a:spAutoFit/>
          </a:bodyPr>
          <a:lstStyle/>
          <a:p>
            <a:r>
              <a:rPr lang="en-GB" dirty="0" smtClean="0"/>
              <a:t>Fossils</a:t>
            </a:r>
            <a:endParaRPr lang="en-GB" dirty="0"/>
          </a:p>
        </p:txBody>
      </p:sp>
    </p:spTree>
    <p:extLst>
      <p:ext uri="{BB962C8B-B14F-4D97-AF65-F5344CB8AC3E}">
        <p14:creationId xmlns:p14="http://schemas.microsoft.com/office/powerpoint/2010/main" val="40560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6"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71" t="25686" r="12647" b="10197"/>
          <a:stretch/>
        </p:blipFill>
        <p:spPr bwMode="auto">
          <a:xfrm>
            <a:off x="1679575" y="1895475"/>
            <a:ext cx="8946777" cy="4397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ubrik 1"/>
          <p:cNvSpPr>
            <a:spLocks noGrp="1"/>
          </p:cNvSpPr>
          <p:nvPr>
            <p:ph type="title"/>
          </p:nvPr>
        </p:nvSpPr>
        <p:spPr/>
        <p:txBody>
          <a:bodyPr>
            <a:normAutofit/>
          </a:bodyPr>
          <a:lstStyle/>
          <a:p>
            <a:pPr algn="l"/>
            <a:r>
              <a:rPr lang="en-GB" dirty="0" smtClean="0"/>
              <a:t>We have a lot of data…</a:t>
            </a:r>
            <a:endParaRPr lang="en-GB" dirty="0"/>
          </a:p>
        </p:txBody>
      </p:sp>
      <p:sp>
        <p:nvSpPr>
          <p:cNvPr id="4" name="AutoShape 2" descr="data:image/png;base64,iVBORw0KGgoAAAANSUhEUgAAASwAAAByCAMAAADeUBx0AAAAY1BMVEX///8AAABOn0V/f39AQEC/v7/v7+8QEBCfn5/Pz8/f39+vr69gYGAgICBwcHBQUFAwMDCPj496t3S827nT59BZpVGRw4ve7dz0+fPp8+hvsWimz6KcyZdkq1zH4cWGvX+x1a2E+fw7AAAHiklEQVR4nO2bi3arKhCGIaCgiJdcmrZJ2r7/U54Z0ATx0tzaNGfPv9ZuBJE4X4YBRjdjJBKJRCKRSCQSiUQikUgkEolEIpFIJBKJRCKRSCQSiXRfvb08+g6eSPvN66Nv4Xm0WawefQtPo9Vi8f7oe3gafS4Wi7fHfX32uK++QsDqkeMwedxXX64PhPU5dma7Xq9/3uWeCtYeYW2iyrfVy/vid1zuqWB5KNuw6uNz0Wn949//VLAWsQetl4vFDKykrLmTLUxbpUWgJD02deXsdBjqGNdPsFIhqyZluTj2IHokkwb/Znh1zpgpercFTZtm2spGTJ87X2sPZXes2C1CxTErlTxQnbvKXh3nRWesK4nTYajjzZ941FxKLlnCj1W8Z6Lg/m8tFTes4r0bg6bWTpsp1bckztDKQ1l25ZceqziW5apvsnIOEsFqay+FlXAN/qK/hwU/mZVwL707g6ZpyiYF5zJ184hvHenQFvusBrNkHdtcY20MiytvyKWwkuNnXsgKSrwUwvjxaUJYrAAHhB6yShY5nhcGOtQ6w/GZixwukHCB1o1OSynB1eGc4pXOsYG4GlpHp4fuqGgy1AObndEDWDCYboKVWlVansNV1vIGRlxhYeB1sJJEqwJLubKlUimOX+xQyhy7LTjEikLCBVArC1WWqoJzpuZ16b6DXx2/liGsbcRqEe2wK2en1ejvpj5icbCUi9tgo1M2BqueDfBgSCJE4z7BUjQce7c1SwwMvOoIC5VjScCHwdY4dhEWqyxLASQv4ToJgSpjEnw/yfEcgroTrHVY6BTnbvwYa0NDivELR4GHJdva6oQohjV6kyEsDaHbw/I24RUAJW2EANtPnmW8Z2FF0BqAGG40lNqfESpYyRVOsfeB9R7AWseOFc+F7ibKrqQ9qj4sz9CXLobl0AxhVUpKJaOYNQqL2aqGOZEXSZJkroLpovbc7gArXFB9RqwGScHI5G4+6sEKSpfCMm6Kj4ehBNvhJ+jBsrI3DJtuGOIg1TgxgDc6d2K5weiBh5lr1sDnPWC9RqyGOcEJk+8DK1WqlGDmMMDD6kvxEywpLRAZC/DAxkUJ6WcErKh4G+BxKhfYVF0Pa3OC9RHB2g4anwMr51fCYlkhpXBTf7d0EEbgPA9Lg0Zrt1iA9m6bwHpLh0YYncDygDH/57h0gMNu6QCHRema3iXA7/usRvbQZ8BK/STZXAHrt3Q7rG08F47lG+ZgQRBGqWDGjGFZ2cmcLv5dWOBlAqPadQrWWZsA1WE4Btk8rJ503Dw6H/Txu7DKMLperN0JVsBqP/68pzM0lz0fGcAq+s3Z34HF8uSGPPaXp4Mb6eMs+DKVH+0MTfpmPxOsm7Q+Lqn80eFlNf0U8VxYw6j+/4DV+tMXY2+7r/V6/nHrHCzr93we3HiAl8Od4ZPB8hH+vAcTc7C6sFm46r+8dLhBLmhtRie/gTqTU+ce47DYtXtDJgN/E7IcaRtdKUditYmXJqBCMC1hVjLD5ufrdbVfBuuFzXK5W81S65s8Aeva7Q47ZUhhL1N8Y1mWssSOwBKYMIzSe9LlKDJrWHrtVLiKEzKtlvuPqUt+DZYtxpoG0nxi+Ao+U53W162xVodxVF6f41Niz+R8Apa9AVZZVLiTc9k7Y7mC0CfLSmuoFsbtHDFfVqSG87rMYBhmNVdQW8IOsEwDKhA5KygLxcH9ytJ5lswwdZpBCUfl+Xqb8KpgTL6MPDJ0Jts2+edjlo5h+QBfXgdLclmq2nWdqtpULpFXa8EldCsr6KHgECyLpIBxiskpVesK7kHyqvCrOwHnYf+NrSrwv0oriykHnydrrBW5z+Scz2rrItVh+T7LaznYHvpNsnsAljZ+Nsw6WNYkoHbpwM2VsBQakuWYvYM+0janJXjKaszFSPciySmT53JgmJ2p8Vc6/oQVtip8djBPT7BcpuZCWMDqsPeO8/Y1B+wQRa+Gxxp/usNtTOhcWNJnTKFpL1va2gj/0sJlTY+wTknSIDfocjSWd0xugfV62HwFxfXckFz2ZsfUxlTMOKzkx2BVyuXjv4GFw1DeBdbuPVqCrjYzuHZhyyx6yOoXQwNYbQ7kJliZywA3MSwYcJmSLjcMDTPXcAhL2jR3npUxIQJYhcoBd5bWZ8P6GMx0b3NjsYc26/lW+3JBBEt29t8EC3qtcdsUwcKYpKTLHDvrea1UPoBlsBXmnaGPKoCVKZX5H/xcWCN6fZmh1V/e6w6NLbsHFuUpYyOrYN8XLKYrPBxNugUr0Ryf3rsXQxqs1aKBiRcPE/9g3/3LRJL5/LF7g0S7t0S0Ob03wvyHyaCcN0K7s1BI28fVLDXmktlwROfTwpwQ6KZvC/T7e8Mcc4C3dXEJrXvq12E1XGh1fbbUa5bWz70p/+uw8K2psV3lZZqjtfz+8iv1VCmaQHO06P8VxNpPwzp8f/W/phW51gX6mFzM/1zUel5tJxfz9F/HhnqdClyT+dN/Wutx59p9f+U/qdGc8/7Rd/VntRp6F0X4aW33B/KsC/T2sftceu2GSTASiUQikUgkEolEIpFIJBKJRCKRSCQSiUQikUgkEuk59B/kP0keoc9HSwAAAABJRU5ErkJgg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data:image/png;base64,iVBORw0KGgoAAAANSUhEUgAAASwAAAByCAMAAADeUBx0AAAAY1BMVEX///8AAABOn0V/f39AQEC/v7/v7+8QEBCfn5/Pz8/f39+vr69gYGAgICBwcHBQUFAwMDCPj496t3S827nT59BZpVGRw4ve7dz0+fPp8+hvsWimz6KcyZdkq1zH4cWGvX+x1a2E+fw7AAAHiklEQVR4nO2bi3arKhCGIaCgiJdcmrZJ2r7/U54Z0ATx0tzaNGfPv9ZuBJE4X4YBRjdjJBKJRCKRSCQSiUQikUgkEolEIpFIJBKJRCKRSCQSiXRfvb08+g6eSPvN66Nv4Xm0WawefQtPo9Vi8f7oe3gafS4Wi7fHfX32uK++QsDqkeMwedxXX64PhPU5dma7Xq9/3uWeCtYeYW2iyrfVy/vid1zuqWB5KNuw6uNz0Wn949//VLAWsQetl4vFDKykrLmTLUxbpUWgJD02deXsdBjqGNdPsFIhqyZluTj2IHokkwb/Znh1zpgpercFTZtm2spGTJ87X2sPZXes2C1CxTErlTxQnbvKXh3nRWesK4nTYajjzZ941FxKLlnCj1W8Z6Lg/m8tFTes4r0bg6bWTpsp1bckztDKQ1l25ZceqziW5apvsnIOEsFqay+FlXAN/qK/hwU/mZVwL707g6ZpyiYF5zJ184hvHenQFvusBrNkHdtcY20MiytvyKWwkuNnXsgKSrwUwvjxaUJYrAAHhB6yShY5nhcGOtQ6w/GZixwukHCB1o1OSynB1eGc4pXOsYG4GlpHp4fuqGgy1AObndEDWDCYboKVWlVansNV1vIGRlxhYeB1sJJEqwJLubKlUimOX+xQyhy7LTjEikLCBVArC1WWqoJzpuZ16b6DXx2/liGsbcRqEe2wK2en1ejvpj5icbCUi9tgo1M2BqueDfBgSCJE4z7BUjQce7c1SwwMvOoIC5VjScCHwdY4dhEWqyxLASQv4ToJgSpjEnw/yfEcgroTrHVY6BTnbvwYa0NDivELR4GHJdva6oQohjV6kyEsDaHbw/I24RUAJW2EANtPnmW8Z2FF0BqAGG40lNqfESpYyRVOsfeB9R7AWseOFc+F7ibKrqQ9qj4sz9CXLobl0AxhVUpKJaOYNQqL2aqGOZEXSZJkroLpovbc7gArXFB9RqwGScHI5G4+6sEKSpfCMm6Kj4ehBNvhJ+jBsrI3DJtuGOIg1TgxgDc6d2K5weiBh5lr1sDnPWC9RqyGOcEJk+8DK1WqlGDmMMDD6kvxEywpLRAZC/DAxkUJ6WcErKh4G+BxKhfYVF0Pa3OC9RHB2g4anwMr51fCYlkhpXBTf7d0EEbgPA9Lg0Zrt1iA9m6bwHpLh0YYncDygDH/57h0gMNu6QCHRema3iXA7/usRvbQZ8BK/STZXAHrt3Q7rG08F47lG+ZgQRBGqWDGjGFZ2cmcLv5dWOBlAqPadQrWWZsA1WE4Btk8rJ503Dw6H/Txu7DKMLperN0JVsBqP/68pzM0lz0fGcAq+s3Z34HF8uSGPPaXp4Mb6eMs+DKVH+0MTfpmPxOsm7Q+Lqn80eFlNf0U8VxYw6j+/4DV+tMXY2+7r/V6/nHrHCzr93we3HiAl8Od4ZPB8hH+vAcTc7C6sFm46r+8dLhBLmhtRie/gTqTU+ce47DYtXtDJgN/E7IcaRtdKUditYmXJqBCMC1hVjLD5ufrdbVfBuuFzXK5W81S65s8Aeva7Q47ZUhhL1N8Y1mWssSOwBKYMIzSe9LlKDJrWHrtVLiKEzKtlvuPqUt+DZYtxpoG0nxi+Ao+U53W162xVodxVF6f41Niz+R8Apa9AVZZVLiTc9k7Y7mC0CfLSmuoFsbtHDFfVqSG87rMYBhmNVdQW8IOsEwDKhA5KygLxcH9ytJ5lswwdZpBCUfl+Xqb8KpgTL6MPDJ0Jts2+edjlo5h+QBfXgdLclmq2nWdqtpULpFXa8EldCsr6KHgECyLpIBxiskpVesK7kHyqvCrOwHnYf+NrSrwv0oriykHnydrrBW5z+Scz2rrItVh+T7LaznYHvpNsnsAljZ+Nsw6WNYkoHbpwM2VsBQakuWYvYM+0janJXjKaszFSPciySmT53JgmJ2p8Vc6/oQVtip8djBPT7BcpuZCWMDqsPeO8/Y1B+wQRa+Gxxp/usNtTOhcWNJnTKFpL1va2gj/0sJlTY+wTknSIDfocjSWd0xugfV62HwFxfXckFz2ZsfUxlTMOKzkx2BVyuXjv4GFw1DeBdbuPVqCrjYzuHZhyyx6yOoXQwNYbQ7kJliZywA3MSwYcJmSLjcMDTPXcAhL2jR3npUxIQJYhcoBd5bWZ8P6GMx0b3NjsYc26/lW+3JBBEt29t8EC3qtcdsUwcKYpKTLHDvrea1UPoBlsBXmnaGPKoCVKZX5H/xcWCN6fZmh1V/e6w6NLbsHFuUpYyOrYN8XLKYrPBxNugUr0Ryf3rsXQxqs1aKBiRcPE/9g3/3LRJL5/LF7g0S7t0S0Ob03wvyHyaCcN0K7s1BI28fVLDXmktlwROfTwpwQ6KZvC/T7e8Mcc4C3dXEJrXvq12E1XGh1fbbUa5bWz70p/+uw8K2psV3lZZqjtfz+8iv1VCmaQHO06P8VxNpPwzp8f/W/phW51gX6mFzM/1zUel5tJxfz9F/HhnqdClyT+dN/Wutx59p9f+U/qdGc8/7Rd/VntRp6F0X4aW33B/KsC/T2sftceu2GSTASiUQikUgkEolEIpFIJBKJRCKRSCQSiUQikUgkEuk59B/kP0keoc9HSwAAAABJRU5ErkJggg=="/>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t="22769" b="23069"/>
          <a:stretch/>
        </p:blipFill>
        <p:spPr bwMode="auto">
          <a:xfrm>
            <a:off x="8138965" y="5432232"/>
            <a:ext cx="2628900" cy="9440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44939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but also lot of problems</a:t>
            </a:r>
            <a:endParaRPr lang="en-US" dirty="0"/>
          </a:p>
        </p:txBody>
      </p:sp>
      <p:sp>
        <p:nvSpPr>
          <p:cNvPr id="4" name="textruta 3"/>
          <p:cNvSpPr txBox="1"/>
          <p:nvPr/>
        </p:nvSpPr>
        <p:spPr>
          <a:xfrm>
            <a:off x="530679" y="2315916"/>
            <a:ext cx="4030435" cy="2554545"/>
          </a:xfrm>
          <a:prstGeom prst="rect">
            <a:avLst/>
          </a:prstGeom>
          <a:noFill/>
        </p:spPr>
        <p:txBody>
          <a:bodyPr wrap="square" rtlCol="0">
            <a:spAutoFit/>
          </a:bodyPr>
          <a:lstStyle/>
          <a:p>
            <a:r>
              <a:rPr lang="en-GB" sz="3200" i="1" dirty="0" err="1" smtClean="0"/>
              <a:t>Wallacean</a:t>
            </a:r>
            <a:r>
              <a:rPr lang="en-GB" sz="3200" i="1" dirty="0" smtClean="0"/>
              <a:t> shortfall: “The geographic distribution of most species still poorly known.”</a:t>
            </a:r>
            <a:endParaRPr lang="en-GB" sz="3200" i="1"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8214" y="2065544"/>
            <a:ext cx="7019925" cy="361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937172" y="6057199"/>
            <a:ext cx="3429000" cy="369332"/>
          </a:xfrm>
          <a:prstGeom prst="rect">
            <a:avLst/>
          </a:prstGeom>
          <a:noFill/>
        </p:spPr>
        <p:txBody>
          <a:bodyPr wrap="square" rtlCol="0">
            <a:spAutoFit/>
          </a:bodyPr>
          <a:lstStyle/>
          <a:p>
            <a:r>
              <a:rPr lang="da-DK" dirty="0"/>
              <a:t>Meyer </a:t>
            </a:r>
            <a:r>
              <a:rPr lang="da-DK" i="1" dirty="0"/>
              <a:t>et al </a:t>
            </a:r>
            <a:r>
              <a:rPr lang="da-DK" dirty="0"/>
              <a:t>(2015) Nat. Comm.</a:t>
            </a:r>
            <a:endParaRPr lang="en-US" dirty="0"/>
          </a:p>
        </p:txBody>
      </p:sp>
    </p:spTree>
    <p:extLst>
      <p:ext uri="{BB962C8B-B14F-4D97-AF65-F5344CB8AC3E}">
        <p14:creationId xmlns:p14="http://schemas.microsoft.com/office/powerpoint/2010/main" val="4071546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1638"/>
          <a:stretch/>
        </p:blipFill>
        <p:spPr>
          <a:xfrm>
            <a:off x="467214" y="361044"/>
            <a:ext cx="11105171" cy="5600246"/>
          </a:xfrm>
        </p:spPr>
      </p:pic>
      <p:sp>
        <p:nvSpPr>
          <p:cNvPr id="5" name="TextBox 4"/>
          <p:cNvSpPr txBox="1"/>
          <p:nvPr/>
        </p:nvSpPr>
        <p:spPr>
          <a:xfrm>
            <a:off x="9383486" y="6085114"/>
            <a:ext cx="2579914" cy="461665"/>
          </a:xfrm>
          <a:prstGeom prst="rect">
            <a:avLst/>
          </a:prstGeom>
          <a:noFill/>
        </p:spPr>
        <p:txBody>
          <a:bodyPr wrap="square" rtlCol="0">
            <a:spAutoFit/>
          </a:bodyPr>
          <a:lstStyle/>
          <a:p>
            <a:r>
              <a:rPr lang="en-US" sz="2400" dirty="0" smtClean="0"/>
              <a:t>“Species-scape”</a:t>
            </a:r>
            <a:endParaRPr lang="en-US" sz="2400" dirty="0"/>
          </a:p>
        </p:txBody>
      </p:sp>
      <p:sp>
        <p:nvSpPr>
          <p:cNvPr id="2" name="Rounded Rectangle 1"/>
          <p:cNvSpPr/>
          <p:nvPr/>
        </p:nvSpPr>
        <p:spPr>
          <a:xfrm>
            <a:off x="200514" y="133350"/>
            <a:ext cx="2904636" cy="1876425"/>
          </a:xfrm>
          <a:prstGeom prst="roundRect">
            <a:avLst/>
          </a:prstGeom>
          <a:solidFill>
            <a:srgbClr val="617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Key challenges:</a:t>
            </a:r>
          </a:p>
          <a:p>
            <a:pPr marL="285750" indent="-285750">
              <a:buFontTx/>
              <a:buChar char="-"/>
            </a:pPr>
            <a:r>
              <a:rPr lang="en-US" sz="2400" dirty="0" smtClean="0"/>
              <a:t>Filling gaps</a:t>
            </a:r>
          </a:p>
          <a:p>
            <a:pPr marL="285750" indent="-285750">
              <a:buFontTx/>
              <a:buChar char="-"/>
            </a:pPr>
            <a:r>
              <a:rPr lang="en-US" sz="2400" dirty="0" smtClean="0"/>
              <a:t>Dealing with biases and errors</a:t>
            </a:r>
            <a:endParaRPr lang="en-US" sz="2400" dirty="0"/>
          </a:p>
        </p:txBody>
      </p:sp>
    </p:spTree>
    <p:extLst>
      <p:ext uri="{BB962C8B-B14F-4D97-AF65-F5344CB8AC3E}">
        <p14:creationId xmlns:p14="http://schemas.microsoft.com/office/powerpoint/2010/main" val="17051786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#I: Biodiversity patterns in the tropics</a:t>
            </a:r>
            <a:endParaRPr lang="en-US" dirty="0"/>
          </a:p>
        </p:txBody>
      </p:sp>
      <p:sp>
        <p:nvSpPr>
          <p:cNvPr id="6" name="TextBox 5"/>
          <p:cNvSpPr txBox="1"/>
          <p:nvPr/>
        </p:nvSpPr>
        <p:spPr>
          <a:xfrm>
            <a:off x="8191500" y="1899535"/>
            <a:ext cx="4000500" cy="1815882"/>
          </a:xfrm>
          <a:prstGeom prst="rect">
            <a:avLst/>
          </a:prstGeom>
          <a:noFill/>
        </p:spPr>
        <p:txBody>
          <a:bodyPr wrap="square" rtlCol="0">
            <a:spAutoFit/>
          </a:bodyPr>
          <a:lstStyle/>
          <a:p>
            <a:r>
              <a:rPr lang="en-US" sz="2800" dirty="0" smtClean="0"/>
              <a:t>The pineapple family (Bromeliaceae): A Neotropic radiation with c. 3,500 species</a:t>
            </a:r>
            <a:endParaRPr lang="en-US" sz="28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231" r="57919" b="20955"/>
          <a:stretch/>
        </p:blipFill>
        <p:spPr bwMode="auto">
          <a:xfrm>
            <a:off x="4526779" y="1804285"/>
            <a:ext cx="3138442" cy="4281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2191" t="6360" r="56490" b="28256"/>
          <a:stretch/>
        </p:blipFill>
        <p:spPr bwMode="auto">
          <a:xfrm>
            <a:off x="990600" y="1899535"/>
            <a:ext cx="3009900" cy="428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6432" y="3843271"/>
            <a:ext cx="3117368" cy="23380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ounded Rectangle 8"/>
          <p:cNvSpPr/>
          <p:nvPr/>
        </p:nvSpPr>
        <p:spPr>
          <a:xfrm>
            <a:off x="205198" y="1804285"/>
            <a:ext cx="190500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Species richness</a:t>
            </a:r>
            <a:endParaRPr lang="en-US" dirty="0"/>
          </a:p>
        </p:txBody>
      </p:sp>
      <p:sp>
        <p:nvSpPr>
          <p:cNvPr id="10" name="Rounded Rectangle 9"/>
          <p:cNvSpPr/>
          <p:nvPr/>
        </p:nvSpPr>
        <p:spPr>
          <a:xfrm>
            <a:off x="4281897" y="1804285"/>
            <a:ext cx="2242727"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Knowledge richness</a:t>
            </a:r>
            <a:endParaRPr lang="en-US" dirty="0"/>
          </a:p>
        </p:txBody>
      </p:sp>
    </p:spTree>
    <p:extLst>
      <p:ext uri="{BB962C8B-B14F-4D97-AF65-F5344CB8AC3E}">
        <p14:creationId xmlns:p14="http://schemas.microsoft.com/office/powerpoint/2010/main" val="6532466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Space #I: Biodiversity patterns in the tropics</a:t>
            </a:r>
            <a:endParaRPr lang="en-US" dirty="0"/>
          </a:p>
        </p:txBody>
      </p:sp>
      <p:sp>
        <p:nvSpPr>
          <p:cNvPr id="5" name="TextBox 4"/>
          <p:cNvSpPr txBox="1"/>
          <p:nvPr/>
        </p:nvSpPr>
        <p:spPr>
          <a:xfrm>
            <a:off x="9423555" y="6096109"/>
            <a:ext cx="3429000" cy="369332"/>
          </a:xfrm>
          <a:prstGeom prst="rect">
            <a:avLst/>
          </a:prstGeom>
          <a:noFill/>
        </p:spPr>
        <p:txBody>
          <a:bodyPr wrap="square" rtlCol="0">
            <a:spAutoFit/>
          </a:bodyPr>
          <a:lstStyle/>
          <a:p>
            <a:r>
              <a:rPr lang="en-US" dirty="0" smtClean="0"/>
              <a:t>Zizka et al. (</a:t>
            </a:r>
            <a:r>
              <a:rPr lang="en-US" i="1" dirty="0" smtClean="0"/>
              <a:t>in press</a:t>
            </a:r>
            <a:r>
              <a:rPr lang="en-US" dirty="0" smtClean="0"/>
              <a:t>), DDI</a:t>
            </a:r>
            <a:endParaRPr lang="en-US" dirty="0"/>
          </a:p>
        </p:txBody>
      </p:sp>
      <p:sp>
        <p:nvSpPr>
          <p:cNvPr id="6" name="TextBox 5"/>
          <p:cNvSpPr txBox="1"/>
          <p:nvPr/>
        </p:nvSpPr>
        <p:spPr>
          <a:xfrm>
            <a:off x="550333" y="1981199"/>
            <a:ext cx="4563534" cy="2246769"/>
          </a:xfrm>
          <a:prstGeom prst="rect">
            <a:avLst/>
          </a:prstGeom>
          <a:noFill/>
        </p:spPr>
        <p:txBody>
          <a:bodyPr wrap="square" rtlCol="0">
            <a:spAutoFit/>
          </a:bodyPr>
          <a:lstStyle/>
          <a:p>
            <a:r>
              <a:rPr lang="en-US" sz="2800" dirty="0" smtClean="0"/>
              <a:t>Scanned and cleaned &gt; 780,000 </a:t>
            </a:r>
            <a:r>
              <a:rPr lang="en-US" sz="2800" dirty="0"/>
              <a:t>occurrence records </a:t>
            </a:r>
            <a:r>
              <a:rPr lang="en-US" sz="2800" dirty="0" smtClean="0"/>
              <a:t>from databases and field collections for </a:t>
            </a:r>
            <a:r>
              <a:rPr lang="en-US" sz="2800" dirty="0"/>
              <a:t>16,582</a:t>
            </a:r>
            <a:r>
              <a:rPr lang="en-US" sz="2800" dirty="0" smtClean="0"/>
              <a:t> taxa </a:t>
            </a:r>
            <a:r>
              <a:rPr lang="en-US" sz="2800" smtClean="0"/>
              <a:t>using </a:t>
            </a:r>
            <a:r>
              <a:rPr lang="en-US" sz="2800" b="1" smtClean="0"/>
              <a:t>CoordinateCleaner</a:t>
            </a:r>
            <a:endParaRPr lang="en-US" sz="2800" b="1" dirty="0"/>
          </a:p>
        </p:txBody>
      </p:sp>
      <p:pic>
        <p:nvPicPr>
          <p:cNvPr id="7" name="Picture 6"/>
          <p:cNvPicPr>
            <a:picLocks noChangeAspect="1"/>
          </p:cNvPicPr>
          <p:nvPr/>
        </p:nvPicPr>
        <p:blipFill>
          <a:blip r:embed="rId2"/>
          <a:stretch>
            <a:fillRect/>
          </a:stretch>
        </p:blipFill>
        <p:spPr>
          <a:xfrm>
            <a:off x="5714246" y="1920108"/>
            <a:ext cx="4658175" cy="4176001"/>
          </a:xfrm>
          <a:prstGeom prst="rect">
            <a:avLst/>
          </a:prstGeom>
        </p:spPr>
      </p:pic>
    </p:spTree>
    <p:extLst>
      <p:ext uri="{BB962C8B-B14F-4D97-AF65-F5344CB8AC3E}">
        <p14:creationId xmlns:p14="http://schemas.microsoft.com/office/powerpoint/2010/main" val="42511986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418510" y="1973541"/>
            <a:ext cx="3548712" cy="4351338"/>
          </a:xfrm>
          <a:prstGeom prst="rect">
            <a:avLst/>
          </a:prstGeom>
        </p:spPr>
      </p:pic>
      <p:sp>
        <p:nvSpPr>
          <p:cNvPr id="5" name="Title 1"/>
          <p:cNvSpPr>
            <a:spLocks noGrp="1"/>
          </p:cNvSpPr>
          <p:nvPr>
            <p:ph type="title"/>
          </p:nvPr>
        </p:nvSpPr>
        <p:spPr/>
        <p:txBody>
          <a:bodyPr/>
          <a:lstStyle/>
          <a:p>
            <a:r>
              <a:rPr lang="en-US" dirty="0" smtClean="0"/>
              <a:t>Space #I: Biodiversity patterns in the tropics</a:t>
            </a:r>
            <a:endParaRPr lang="en-US" dirty="0"/>
          </a:p>
        </p:txBody>
      </p:sp>
      <p:pic>
        <p:nvPicPr>
          <p:cNvPr id="6" name="Picture 5"/>
          <p:cNvPicPr>
            <a:picLocks noChangeAspect="1"/>
          </p:cNvPicPr>
          <p:nvPr/>
        </p:nvPicPr>
        <p:blipFill>
          <a:blip r:embed="rId4"/>
          <a:stretch>
            <a:fillRect/>
          </a:stretch>
        </p:blipFill>
        <p:spPr>
          <a:xfrm>
            <a:off x="8087312" y="1994232"/>
            <a:ext cx="3732155" cy="4334389"/>
          </a:xfrm>
          <a:prstGeom prst="rect">
            <a:avLst/>
          </a:prstGeom>
        </p:spPr>
      </p:pic>
      <p:pic>
        <p:nvPicPr>
          <p:cNvPr id="7" name="Picture 6"/>
          <p:cNvPicPr>
            <a:picLocks noChangeAspect="1"/>
          </p:cNvPicPr>
          <p:nvPr/>
        </p:nvPicPr>
        <p:blipFill>
          <a:blip r:embed="rId5"/>
          <a:stretch>
            <a:fillRect/>
          </a:stretch>
        </p:blipFill>
        <p:spPr>
          <a:xfrm>
            <a:off x="4262383" y="1994232"/>
            <a:ext cx="3611617" cy="4309957"/>
          </a:xfrm>
          <a:prstGeom prst="rect">
            <a:avLst/>
          </a:prstGeom>
        </p:spPr>
      </p:pic>
      <p:sp>
        <p:nvSpPr>
          <p:cNvPr id="8" name="Rounded Rectangle 7"/>
          <p:cNvSpPr/>
          <p:nvPr/>
        </p:nvSpPr>
        <p:spPr>
          <a:xfrm>
            <a:off x="205198" y="1913467"/>
            <a:ext cx="190500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Species richness</a:t>
            </a:r>
            <a:endParaRPr lang="en-US" dirty="0"/>
          </a:p>
        </p:txBody>
      </p:sp>
      <p:sp>
        <p:nvSpPr>
          <p:cNvPr id="9" name="Rounded Rectangle 8"/>
          <p:cNvSpPr/>
          <p:nvPr/>
        </p:nvSpPr>
        <p:spPr>
          <a:xfrm>
            <a:off x="3651132" y="1913467"/>
            <a:ext cx="190500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Endemism</a:t>
            </a:r>
            <a:endParaRPr lang="en-US" dirty="0"/>
          </a:p>
        </p:txBody>
      </p:sp>
      <p:sp>
        <p:nvSpPr>
          <p:cNvPr id="10" name="Rounded Rectangle 9"/>
          <p:cNvSpPr/>
          <p:nvPr/>
        </p:nvSpPr>
        <p:spPr>
          <a:xfrm>
            <a:off x="7706665" y="1913467"/>
            <a:ext cx="2114667"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Threatened species</a:t>
            </a:r>
            <a:endParaRPr lang="en-US" dirty="0"/>
          </a:p>
        </p:txBody>
      </p:sp>
      <p:sp>
        <p:nvSpPr>
          <p:cNvPr id="11" name="TextBox 10"/>
          <p:cNvSpPr txBox="1"/>
          <p:nvPr/>
        </p:nvSpPr>
        <p:spPr>
          <a:xfrm>
            <a:off x="9423555" y="6096109"/>
            <a:ext cx="3429000" cy="369332"/>
          </a:xfrm>
          <a:prstGeom prst="rect">
            <a:avLst/>
          </a:prstGeom>
          <a:noFill/>
        </p:spPr>
        <p:txBody>
          <a:bodyPr wrap="square" rtlCol="0">
            <a:spAutoFit/>
          </a:bodyPr>
          <a:lstStyle/>
          <a:p>
            <a:r>
              <a:rPr lang="en-US" dirty="0" smtClean="0"/>
              <a:t>Zizka et al. (</a:t>
            </a:r>
            <a:r>
              <a:rPr lang="en-US" i="1" dirty="0" smtClean="0"/>
              <a:t>in press</a:t>
            </a:r>
            <a:r>
              <a:rPr lang="en-US" dirty="0" smtClean="0"/>
              <a:t>), DDI</a:t>
            </a:r>
            <a:endParaRPr lang="en-US" dirty="0"/>
          </a:p>
        </p:txBody>
      </p:sp>
      <p:pic>
        <p:nvPicPr>
          <p:cNvPr id="2050" name="Picture 2" descr="Badischer Riesenregenwurm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0303" y="2841944"/>
            <a:ext cx="3693697" cy="3438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97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23286" cy="1325563"/>
          </a:xfrm>
        </p:spPr>
        <p:txBody>
          <a:bodyPr/>
          <a:lstStyle/>
          <a:p>
            <a:r>
              <a:rPr lang="en-US" dirty="0" smtClean="0"/>
              <a:t>Space #2: Identifying and delimiting bioregions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7813" y="1825625"/>
            <a:ext cx="7911523" cy="4351338"/>
          </a:xfrm>
        </p:spPr>
      </p:pic>
      <p:sp>
        <p:nvSpPr>
          <p:cNvPr id="4" name="TextBox 3"/>
          <p:cNvSpPr txBox="1"/>
          <p:nvPr/>
        </p:nvSpPr>
        <p:spPr>
          <a:xfrm>
            <a:off x="609600" y="5982028"/>
            <a:ext cx="3124200" cy="523220"/>
          </a:xfrm>
          <a:prstGeom prst="rect">
            <a:avLst/>
          </a:prstGeom>
          <a:noFill/>
        </p:spPr>
        <p:txBody>
          <a:bodyPr wrap="square" rtlCol="0">
            <a:spAutoFit/>
          </a:bodyPr>
          <a:lstStyle/>
          <a:p>
            <a:r>
              <a:rPr lang="en-US" sz="2800" dirty="0" smtClean="0"/>
              <a:t>Wallace (1876)</a:t>
            </a:r>
            <a:endParaRPr lang="en-US" sz="28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3377"/>
          <a:stretch/>
        </p:blipFill>
        <p:spPr>
          <a:xfrm>
            <a:off x="9829800" y="5096429"/>
            <a:ext cx="1831686" cy="1408819"/>
          </a:xfrm>
          <a:prstGeom prst="rect">
            <a:avLst/>
          </a:prstGeom>
        </p:spPr>
      </p:pic>
    </p:spTree>
    <p:extLst>
      <p:ext uri="{BB962C8B-B14F-4D97-AF65-F5344CB8AC3E}">
        <p14:creationId xmlns:p14="http://schemas.microsoft.com/office/powerpoint/2010/main" val="42557250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4" name="TextBox 3"/>
          <p:cNvSpPr txBox="1"/>
          <p:nvPr/>
        </p:nvSpPr>
        <p:spPr>
          <a:xfrm>
            <a:off x="838200" y="5617029"/>
            <a:ext cx="2492828" cy="369332"/>
          </a:xfrm>
          <a:prstGeom prst="rect">
            <a:avLst/>
          </a:prstGeom>
          <a:noFill/>
        </p:spPr>
        <p:txBody>
          <a:bodyPr wrap="square" rtlCol="0">
            <a:spAutoFit/>
          </a:bodyPr>
          <a:lstStyle/>
          <a:p>
            <a:r>
              <a:rPr lang="en-US" dirty="0" err="1" smtClean="0"/>
              <a:t>LaDeau</a:t>
            </a:r>
            <a:r>
              <a:rPr lang="en-US" dirty="0" smtClean="0"/>
              <a:t> </a:t>
            </a:r>
            <a:r>
              <a:rPr lang="en-US" dirty="0" smtClean="0"/>
              <a:t>et al. (</a:t>
            </a:r>
            <a:r>
              <a:rPr lang="en-US" dirty="0" smtClean="0"/>
              <a:t>2016</a:t>
            </a:r>
            <a:r>
              <a:rPr lang="en-US" dirty="0" smtClean="0"/>
              <a:t>)</a:t>
            </a:r>
            <a:endParaRPr lang="en-US" dirty="0"/>
          </a:p>
        </p:txBody>
      </p:sp>
      <p:sp>
        <p:nvSpPr>
          <p:cNvPr id="9" name="Content Placeholder 2"/>
          <p:cNvSpPr>
            <a:spLocks noGrp="1"/>
          </p:cNvSpPr>
          <p:nvPr>
            <p:ph idx="1"/>
          </p:nvPr>
        </p:nvSpPr>
        <p:spPr>
          <a:xfrm>
            <a:off x="838200" y="1450357"/>
            <a:ext cx="10626969" cy="3712486"/>
          </a:xfrm>
        </p:spPr>
        <p:txBody>
          <a:bodyPr>
            <a:normAutofit fontScale="92500" lnSpcReduction="10000"/>
          </a:bodyPr>
          <a:lstStyle/>
          <a:p>
            <a:pPr marL="0" indent="0">
              <a:lnSpc>
                <a:spcPct val="150000"/>
              </a:lnSpc>
              <a:buNone/>
            </a:pPr>
            <a:r>
              <a:rPr lang="en-US" sz="3600" i="1" dirty="0" smtClean="0"/>
              <a:t>“</a:t>
            </a:r>
            <a:r>
              <a:rPr lang="en-GB" sz="3600" dirty="0"/>
              <a:t>Use of the term ‘big data’ implies an approach that includes </a:t>
            </a:r>
            <a:r>
              <a:rPr lang="en-GB" sz="3600" b="1" u="sng" dirty="0"/>
              <a:t>capacity</a:t>
            </a:r>
            <a:r>
              <a:rPr lang="en-GB" sz="3600" dirty="0"/>
              <a:t> to </a:t>
            </a:r>
            <a:r>
              <a:rPr lang="en-GB" sz="3600" u="sng" dirty="0"/>
              <a:t>aggregate, search, cross-reference, and mine</a:t>
            </a:r>
            <a:r>
              <a:rPr lang="en-GB" sz="3600" dirty="0"/>
              <a:t> </a:t>
            </a:r>
            <a:r>
              <a:rPr lang="en-GB" sz="3600" b="1" dirty="0"/>
              <a:t>large volumes of data</a:t>
            </a:r>
            <a:r>
              <a:rPr lang="en-GB" sz="3600" dirty="0"/>
              <a:t> to generate </a:t>
            </a:r>
            <a:r>
              <a:rPr lang="en-GB" sz="3600" u="sng" dirty="0"/>
              <a:t>new understanding</a:t>
            </a:r>
            <a:r>
              <a:rPr lang="en-GB" sz="3600" dirty="0"/>
              <a:t> that </a:t>
            </a:r>
            <a:r>
              <a:rPr lang="en-GB" sz="3600" b="1" u="sng" dirty="0"/>
              <a:t>can inform</a:t>
            </a:r>
            <a:r>
              <a:rPr lang="en-GB" sz="3600" dirty="0"/>
              <a:t> decision-making about emergent properties of complex </a:t>
            </a:r>
            <a:r>
              <a:rPr lang="en-GB" sz="3600" dirty="0" smtClean="0"/>
              <a:t>systems.</a:t>
            </a:r>
            <a:r>
              <a:rPr lang="en-US" sz="3600" i="1" dirty="0" smtClean="0"/>
              <a:t>”</a:t>
            </a:r>
            <a:endParaRPr lang="en-US" sz="3600" i="1" dirty="0"/>
          </a:p>
        </p:txBody>
      </p:sp>
      <p:pic>
        <p:nvPicPr>
          <p:cNvPr id="10" name="Picture 9"/>
          <p:cNvPicPr>
            <a:picLocks noChangeAspect="1"/>
          </p:cNvPicPr>
          <p:nvPr/>
        </p:nvPicPr>
        <p:blipFill>
          <a:blip r:embed="rId2"/>
          <a:stretch>
            <a:fillRect/>
          </a:stretch>
        </p:blipFill>
        <p:spPr>
          <a:xfrm>
            <a:off x="5387871" y="4613147"/>
            <a:ext cx="4341111" cy="2007764"/>
          </a:xfrm>
          <a:prstGeom prst="rect">
            <a:avLst/>
          </a:prstGeom>
        </p:spPr>
      </p:pic>
    </p:spTree>
    <p:extLst>
      <p:ext uri="{BB962C8B-B14F-4D97-AF65-F5344CB8AC3E}">
        <p14:creationId xmlns:p14="http://schemas.microsoft.com/office/powerpoint/2010/main" val="20395129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4895737" y="2334856"/>
            <a:ext cx="6743926" cy="3590200"/>
          </a:xfrm>
          <a:prstGeom prst="rect">
            <a:avLst/>
          </a:prstGeom>
        </p:spPr>
      </p:pic>
      <p:sp>
        <p:nvSpPr>
          <p:cNvPr id="5" name="Title 1"/>
          <p:cNvSpPr>
            <a:spLocks noGrp="1"/>
          </p:cNvSpPr>
          <p:nvPr>
            <p:ph type="title"/>
          </p:nvPr>
        </p:nvSpPr>
        <p:spPr>
          <a:xfrm>
            <a:off x="838199" y="365125"/>
            <a:ext cx="10801463" cy="1325563"/>
          </a:xfrm>
        </p:spPr>
        <p:txBody>
          <a:bodyPr/>
          <a:lstStyle/>
          <a:p>
            <a:r>
              <a:rPr lang="en-US" dirty="0" smtClean="0"/>
              <a:t>Space #2: Identifying and delimiting bioregions</a:t>
            </a:r>
            <a:endParaRPr lang="en-US" dirty="0"/>
          </a:p>
        </p:txBody>
      </p:sp>
      <p:pic>
        <p:nvPicPr>
          <p:cNvPr id="6" name="Picture 5"/>
          <p:cNvPicPr>
            <a:picLocks noChangeAspect="1"/>
          </p:cNvPicPr>
          <p:nvPr/>
        </p:nvPicPr>
        <p:blipFill>
          <a:blip r:embed="rId4"/>
          <a:stretch>
            <a:fillRect/>
          </a:stretch>
        </p:blipFill>
        <p:spPr>
          <a:xfrm>
            <a:off x="767550" y="1257299"/>
            <a:ext cx="3947294" cy="5311925"/>
          </a:xfrm>
          <a:prstGeom prst="rect">
            <a:avLst/>
          </a:prstGeom>
        </p:spPr>
      </p:pic>
      <p:sp>
        <p:nvSpPr>
          <p:cNvPr id="7" name="TextBox 6"/>
          <p:cNvSpPr txBox="1"/>
          <p:nvPr/>
        </p:nvSpPr>
        <p:spPr>
          <a:xfrm>
            <a:off x="8813800" y="6045200"/>
            <a:ext cx="3568700" cy="369332"/>
          </a:xfrm>
          <a:prstGeom prst="rect">
            <a:avLst/>
          </a:prstGeom>
          <a:noFill/>
        </p:spPr>
        <p:txBody>
          <a:bodyPr wrap="square" rtlCol="0">
            <a:spAutoFit/>
          </a:bodyPr>
          <a:lstStyle/>
          <a:p>
            <a:r>
              <a:rPr lang="en-US" dirty="0" smtClean="0"/>
              <a:t>Myers (2001), Antonelli (2009)</a:t>
            </a:r>
            <a:endParaRPr lang="en-US" dirty="0"/>
          </a:p>
        </p:txBody>
      </p:sp>
    </p:spTree>
    <p:extLst>
      <p:ext uri="{BB962C8B-B14F-4D97-AF65-F5344CB8AC3E}">
        <p14:creationId xmlns:p14="http://schemas.microsoft.com/office/powerpoint/2010/main" val="121521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324" cy="1325563"/>
          </a:xfrm>
        </p:spPr>
        <p:txBody>
          <a:bodyPr/>
          <a:lstStyle/>
          <a:p>
            <a:r>
              <a:rPr lang="en-US" dirty="0" smtClean="0"/>
              <a:t>Space #2: Identifying and delimiting bioregions</a:t>
            </a:r>
            <a:endParaRPr lang="en-GB" dirty="0"/>
          </a:p>
        </p:txBody>
      </p:sp>
      <p:pic>
        <p:nvPicPr>
          <p:cNvPr id="5" name="Content Placeholder 4"/>
          <p:cNvPicPr>
            <a:picLocks noGrp="1" noChangeAspect="1"/>
          </p:cNvPicPr>
          <p:nvPr>
            <p:ph sz="half" idx="1"/>
          </p:nvPr>
        </p:nvPicPr>
        <p:blipFill>
          <a:blip r:embed="rId3"/>
          <a:stretch>
            <a:fillRect/>
          </a:stretch>
        </p:blipFill>
        <p:spPr>
          <a:xfrm>
            <a:off x="886799" y="1410494"/>
            <a:ext cx="4511925" cy="5181600"/>
          </a:xfrm>
          <a:prstGeom prst="rect">
            <a:avLst/>
          </a:prstGeom>
        </p:spPr>
      </p:pic>
      <p:pic>
        <p:nvPicPr>
          <p:cNvPr id="6" name="Content Placeholder 5"/>
          <p:cNvPicPr>
            <a:picLocks noGrp="1" noChangeAspect="1"/>
          </p:cNvPicPr>
          <p:nvPr>
            <p:ph sz="half" idx="2"/>
          </p:nvPr>
        </p:nvPicPr>
        <p:blipFill>
          <a:blip r:embed="rId4"/>
          <a:stretch>
            <a:fillRect/>
          </a:stretch>
        </p:blipFill>
        <p:spPr>
          <a:xfrm>
            <a:off x="5398724" y="2258616"/>
            <a:ext cx="6793276" cy="3485356"/>
          </a:xfrm>
          <a:prstGeom prst="rect">
            <a:avLst/>
          </a:prstGeom>
        </p:spPr>
      </p:pic>
    </p:spTree>
    <p:extLst>
      <p:ext uri="{BB962C8B-B14F-4D97-AF65-F5344CB8AC3E}">
        <p14:creationId xmlns:p14="http://schemas.microsoft.com/office/powerpoint/2010/main" val="25105685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839787" y="1385888"/>
            <a:ext cx="5157787" cy="823912"/>
          </a:xfrm>
        </p:spPr>
        <p:txBody>
          <a:bodyPr/>
          <a:lstStyle/>
          <a:p>
            <a:r>
              <a:rPr lang="en-US" dirty="0" smtClean="0"/>
              <a:t>By “expert opinion”</a:t>
            </a:r>
            <a:endParaRPr lang="en-US" dirty="0"/>
          </a:p>
        </p:txBody>
      </p:sp>
      <p:pic>
        <p:nvPicPr>
          <p:cNvPr id="13" name="Content Placeholder 12"/>
          <p:cNvPicPr>
            <a:picLocks noGrp="1" noChangeAspect="1"/>
          </p:cNvPicPr>
          <p:nvPr>
            <p:ph sz="half" idx="2"/>
          </p:nvPr>
        </p:nvPicPr>
        <p:blipFill>
          <a:blip r:embed="rId2"/>
          <a:stretch>
            <a:fillRect/>
          </a:stretch>
        </p:blipFill>
        <p:spPr>
          <a:xfrm>
            <a:off x="1295401" y="2297693"/>
            <a:ext cx="3152774" cy="4040352"/>
          </a:xfrm>
          <a:prstGeom prst="rect">
            <a:avLst/>
          </a:prstGeom>
        </p:spPr>
      </p:pic>
      <p:sp>
        <p:nvSpPr>
          <p:cNvPr id="10" name="Text Placeholder 9"/>
          <p:cNvSpPr>
            <a:spLocks noGrp="1"/>
          </p:cNvSpPr>
          <p:nvPr>
            <p:ph type="body" sz="quarter" idx="3"/>
          </p:nvPr>
        </p:nvSpPr>
        <p:spPr>
          <a:xfrm>
            <a:off x="6172200" y="1385888"/>
            <a:ext cx="5183188" cy="823912"/>
          </a:xfrm>
        </p:spPr>
        <p:txBody>
          <a:bodyPr/>
          <a:lstStyle/>
          <a:p>
            <a:r>
              <a:rPr lang="en-US" dirty="0" smtClean="0"/>
              <a:t>By similarity</a:t>
            </a:r>
            <a:endParaRPr lang="en-US" dirty="0"/>
          </a:p>
        </p:txBody>
      </p:sp>
      <p:pic>
        <p:nvPicPr>
          <p:cNvPr id="14" name="Content Placeholder 13"/>
          <p:cNvPicPr>
            <a:picLocks noGrp="1" noChangeAspect="1"/>
          </p:cNvPicPr>
          <p:nvPr>
            <p:ph sz="quarter" idx="4"/>
          </p:nvPr>
        </p:nvPicPr>
        <p:blipFill>
          <a:blip r:embed="rId3"/>
          <a:stretch>
            <a:fillRect/>
          </a:stretch>
        </p:blipFill>
        <p:spPr>
          <a:xfrm>
            <a:off x="6797443" y="2297693"/>
            <a:ext cx="3387929" cy="4040352"/>
          </a:xfrm>
          <a:prstGeom prst="rect">
            <a:avLst/>
          </a:prstGeom>
        </p:spPr>
      </p:pic>
      <p:sp>
        <p:nvSpPr>
          <p:cNvPr id="12" name="Title 1"/>
          <p:cNvSpPr>
            <a:spLocks noGrp="1"/>
          </p:cNvSpPr>
          <p:nvPr>
            <p:ph type="title"/>
          </p:nvPr>
        </p:nvSpPr>
        <p:spPr>
          <a:xfrm>
            <a:off x="838200" y="365125"/>
            <a:ext cx="10782300" cy="1325563"/>
          </a:xfrm>
        </p:spPr>
        <p:txBody>
          <a:bodyPr/>
          <a:lstStyle/>
          <a:p>
            <a:r>
              <a:rPr lang="en-US" dirty="0" smtClean="0"/>
              <a:t>Space #2: Identifying and delimiting bioregions</a:t>
            </a:r>
            <a:endParaRPr lang="en-US" dirty="0"/>
          </a:p>
        </p:txBody>
      </p:sp>
      <p:sp>
        <p:nvSpPr>
          <p:cNvPr id="7" name="TextBox 6"/>
          <p:cNvSpPr txBox="1"/>
          <p:nvPr/>
        </p:nvSpPr>
        <p:spPr>
          <a:xfrm>
            <a:off x="9650412" y="6235569"/>
            <a:ext cx="2541588" cy="380738"/>
          </a:xfrm>
          <a:prstGeom prst="rect">
            <a:avLst/>
          </a:prstGeom>
          <a:noFill/>
        </p:spPr>
        <p:txBody>
          <a:bodyPr wrap="square" rtlCol="0">
            <a:spAutoFit/>
          </a:bodyPr>
          <a:lstStyle/>
          <a:p>
            <a:r>
              <a:rPr lang="en-US" dirty="0" err="1" smtClean="0"/>
              <a:t>Morrone</a:t>
            </a:r>
            <a:r>
              <a:rPr lang="en-US" dirty="0" smtClean="0"/>
              <a:t> (2014), </a:t>
            </a:r>
            <a:r>
              <a:rPr lang="en-US" dirty="0" err="1" smtClean="0"/>
              <a:t>Zootaxa</a:t>
            </a:r>
            <a:endParaRPr lang="en-US" dirty="0"/>
          </a:p>
        </p:txBody>
      </p:sp>
    </p:spTree>
    <p:extLst>
      <p:ext uri="{BB962C8B-B14F-4D97-AF65-F5344CB8AC3E}">
        <p14:creationId xmlns:p14="http://schemas.microsoft.com/office/powerpoint/2010/main" val="5609252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475124" y="1701396"/>
            <a:ext cx="4125150" cy="3804801"/>
          </a:xfrm>
          <a:prstGeom prst="rect">
            <a:avLst/>
          </a:prstGeom>
        </p:spPr>
      </p:pic>
      <p:sp>
        <p:nvSpPr>
          <p:cNvPr id="2" name="Title 1"/>
          <p:cNvSpPr>
            <a:spLocks noGrp="1"/>
          </p:cNvSpPr>
          <p:nvPr>
            <p:ph type="title"/>
          </p:nvPr>
        </p:nvSpPr>
        <p:spPr>
          <a:xfrm>
            <a:off x="838199" y="365125"/>
            <a:ext cx="10762075" cy="1325563"/>
          </a:xfrm>
        </p:spPr>
        <p:txBody>
          <a:bodyPr/>
          <a:lstStyle/>
          <a:p>
            <a:r>
              <a:rPr lang="en-US" dirty="0"/>
              <a:t>Space </a:t>
            </a:r>
            <a:r>
              <a:rPr lang="en-US" dirty="0" smtClean="0"/>
              <a:t>#2</a:t>
            </a:r>
            <a:r>
              <a:rPr lang="en-US" dirty="0"/>
              <a:t>: Identifying and delimiting bioregions</a:t>
            </a:r>
          </a:p>
        </p:txBody>
      </p:sp>
      <p:pic>
        <p:nvPicPr>
          <p:cNvPr id="4" name="Picture 3"/>
          <p:cNvPicPr>
            <a:picLocks noChangeAspect="1"/>
          </p:cNvPicPr>
          <p:nvPr/>
        </p:nvPicPr>
        <p:blipFill rotWithShape="1">
          <a:blip r:embed="rId3"/>
          <a:srcRect l="3828" t="17842" r="48949" b="73378"/>
          <a:stretch/>
        </p:blipFill>
        <p:spPr>
          <a:xfrm>
            <a:off x="203200" y="1461667"/>
            <a:ext cx="7518400" cy="7862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a:picLocks noChangeAspect="1"/>
          </p:cNvPicPr>
          <p:nvPr/>
        </p:nvPicPr>
        <p:blipFill rotWithShape="1">
          <a:blip r:embed="rId4"/>
          <a:srcRect l="21389" t="34198" r="22639" b="34938"/>
          <a:stretch/>
        </p:blipFill>
        <p:spPr>
          <a:xfrm>
            <a:off x="838200" y="4648200"/>
            <a:ext cx="5664200" cy="1756886"/>
          </a:xfrm>
          <a:prstGeom prst="rect">
            <a:avLst/>
          </a:prstGeom>
        </p:spPr>
      </p:pic>
      <p:pic>
        <p:nvPicPr>
          <p:cNvPr id="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971" t="25686" r="12647" b="10197"/>
          <a:stretch/>
        </p:blipFill>
        <p:spPr bwMode="auto">
          <a:xfrm>
            <a:off x="838200" y="2479039"/>
            <a:ext cx="3781425" cy="1858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6"/>
          <p:cNvSpPr/>
          <p:nvPr/>
        </p:nvSpPr>
        <p:spPr>
          <a:xfrm rot="19685211">
            <a:off x="6440855" y="4202984"/>
            <a:ext cx="797847" cy="709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2286000" y="4045738"/>
            <a:ext cx="525279" cy="8310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171233" y="5526643"/>
            <a:ext cx="4440677" cy="923330"/>
          </a:xfrm>
          <a:prstGeom prst="rect">
            <a:avLst/>
          </a:prstGeom>
          <a:noFill/>
        </p:spPr>
        <p:txBody>
          <a:bodyPr wrap="square" rtlCol="0">
            <a:spAutoFit/>
          </a:bodyPr>
          <a:lstStyle/>
          <a:p>
            <a:r>
              <a:rPr lang="en-US" dirty="0" err="1" smtClean="0"/>
              <a:t>Vilhena</a:t>
            </a:r>
            <a:r>
              <a:rPr lang="en-US" dirty="0" smtClean="0"/>
              <a:t> &amp; Antonelli (2015) Nat </a:t>
            </a:r>
            <a:r>
              <a:rPr lang="en-US" dirty="0" err="1" smtClean="0"/>
              <a:t>Comm</a:t>
            </a:r>
            <a:endParaRPr lang="en-US" dirty="0" smtClean="0"/>
          </a:p>
          <a:p>
            <a:r>
              <a:rPr lang="en-US" dirty="0" smtClean="0"/>
              <a:t>Edler et al. (2017) </a:t>
            </a:r>
            <a:r>
              <a:rPr lang="en-US" dirty="0" err="1" smtClean="0"/>
              <a:t>Syst</a:t>
            </a:r>
            <a:r>
              <a:rPr lang="en-US" dirty="0" smtClean="0"/>
              <a:t> </a:t>
            </a:r>
            <a:r>
              <a:rPr lang="en-US" dirty="0" err="1" smtClean="0"/>
              <a:t>Biol</a:t>
            </a:r>
            <a:endParaRPr lang="en-US" dirty="0" smtClean="0"/>
          </a:p>
          <a:p>
            <a:r>
              <a:rPr lang="en-US" dirty="0" smtClean="0"/>
              <a:t>Zizka et al (2018) </a:t>
            </a:r>
            <a:r>
              <a:rPr lang="en-US" dirty="0" err="1" smtClean="0"/>
              <a:t>Ecography</a:t>
            </a:r>
            <a:endParaRPr lang="en-US" dirty="0"/>
          </a:p>
        </p:txBody>
      </p:sp>
    </p:spTree>
    <p:extLst>
      <p:ext uri="{BB962C8B-B14F-4D97-AF65-F5344CB8AC3E}">
        <p14:creationId xmlns:p14="http://schemas.microsoft.com/office/powerpoint/2010/main" val="3436464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91345" cy="1325563"/>
          </a:xfrm>
        </p:spPr>
        <p:txBody>
          <a:bodyPr/>
          <a:lstStyle/>
          <a:p>
            <a:r>
              <a:rPr lang="en-US" dirty="0" smtClean="0"/>
              <a:t>Space #2: Identifying and delimiting bioregions</a:t>
            </a:r>
            <a:endParaRPr lang="en-GB" dirty="0"/>
          </a:p>
        </p:txBody>
      </p:sp>
      <p:pic>
        <p:nvPicPr>
          <p:cNvPr id="4" name="Content Placeholder 3"/>
          <p:cNvPicPr>
            <a:picLocks noGrp="1" noChangeAspect="1"/>
          </p:cNvPicPr>
          <p:nvPr>
            <p:ph idx="1"/>
          </p:nvPr>
        </p:nvPicPr>
        <p:blipFill>
          <a:blip r:embed="rId3"/>
          <a:stretch>
            <a:fillRect/>
          </a:stretch>
        </p:blipFill>
        <p:spPr>
          <a:xfrm>
            <a:off x="3795053" y="1825625"/>
            <a:ext cx="4601894" cy="4351338"/>
          </a:xfrm>
          <a:prstGeom prst="rect">
            <a:avLst/>
          </a:prstGeom>
        </p:spPr>
      </p:pic>
    </p:spTree>
    <p:extLst>
      <p:ext uri="{BB962C8B-B14F-4D97-AF65-F5344CB8AC3E}">
        <p14:creationId xmlns:p14="http://schemas.microsoft.com/office/powerpoint/2010/main" val="16623767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82300" cy="1325563"/>
          </a:xfrm>
        </p:spPr>
        <p:txBody>
          <a:bodyPr/>
          <a:lstStyle/>
          <a:p>
            <a:r>
              <a:rPr lang="en-US" dirty="0"/>
              <a:t>Space #2: Identifying and delimiting bioregions</a:t>
            </a:r>
          </a:p>
        </p:txBody>
      </p:sp>
      <p:pic>
        <p:nvPicPr>
          <p:cNvPr id="4" name="Content Placeholder 3"/>
          <p:cNvPicPr>
            <a:picLocks noGrp="1" noChangeAspect="1"/>
          </p:cNvPicPr>
          <p:nvPr>
            <p:ph idx="1"/>
          </p:nvPr>
        </p:nvPicPr>
        <p:blipFill>
          <a:blip r:embed="rId2"/>
          <a:stretch>
            <a:fillRect/>
          </a:stretch>
        </p:blipFill>
        <p:spPr>
          <a:xfrm>
            <a:off x="2106787" y="1955305"/>
            <a:ext cx="7355550" cy="4226419"/>
          </a:xfrm>
          <a:prstGeom prst="rect">
            <a:avLst/>
          </a:prstGeom>
        </p:spPr>
      </p:pic>
      <p:sp>
        <p:nvSpPr>
          <p:cNvPr id="5" name="TextBox 4"/>
          <p:cNvSpPr txBox="1"/>
          <p:nvPr/>
        </p:nvSpPr>
        <p:spPr>
          <a:xfrm>
            <a:off x="9191625" y="6134158"/>
            <a:ext cx="3000375" cy="369332"/>
          </a:xfrm>
          <a:prstGeom prst="rect">
            <a:avLst/>
          </a:prstGeom>
          <a:noFill/>
        </p:spPr>
        <p:txBody>
          <a:bodyPr wrap="square" rtlCol="0">
            <a:spAutoFit/>
          </a:bodyPr>
          <a:lstStyle/>
          <a:p>
            <a:r>
              <a:rPr lang="en-US" dirty="0" smtClean="0"/>
              <a:t>Antonelli (2017), Nat Eco </a:t>
            </a:r>
            <a:r>
              <a:rPr lang="en-US" dirty="0" err="1" smtClean="0"/>
              <a:t>Evol</a:t>
            </a:r>
            <a:endParaRPr lang="en-US" dirty="0"/>
          </a:p>
        </p:txBody>
      </p:sp>
    </p:spTree>
    <p:extLst>
      <p:ext uri="{BB962C8B-B14F-4D97-AF65-F5344CB8AC3E}">
        <p14:creationId xmlns:p14="http://schemas.microsoft.com/office/powerpoint/2010/main" val="192867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a:t>
            </a:r>
            <a:r>
              <a:rPr lang="en-US" dirty="0" smtClean="0"/>
              <a:t>#3</a:t>
            </a:r>
            <a:r>
              <a:rPr lang="en-US" dirty="0"/>
              <a:t>: The distribution of rare species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1888" y="2349278"/>
            <a:ext cx="7888224" cy="3304032"/>
          </a:xfrm>
          <a:prstGeom prst="rect">
            <a:avLst/>
          </a:prstGeom>
        </p:spPr>
      </p:pic>
    </p:spTree>
    <p:extLst>
      <p:ext uri="{BB962C8B-B14F-4D97-AF65-F5344CB8AC3E}">
        <p14:creationId xmlns:p14="http://schemas.microsoft.com/office/powerpoint/2010/main" val="21695897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alexander.zizka\Dropbox (Antonelli Lab)\Arbeit\Gothenburg\projects\PhD-thesis\Disputation\F2.large_modifi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83" y="2470436"/>
            <a:ext cx="7848871" cy="3684948"/>
          </a:xfrm>
          <a:prstGeom prst="rect">
            <a:avLst/>
          </a:prstGeom>
          <a:noFill/>
          <a:extLst>
            <a:ext uri="{909E8E84-426E-40DD-AFC4-6F175D3DCCD1}">
              <a14:hiddenFill xmlns:a14="http://schemas.microsoft.com/office/drawing/2010/main">
                <a:solidFill>
                  <a:srgbClr val="FFFFFF"/>
                </a:solidFill>
              </a14:hiddenFill>
            </a:ext>
          </a:extLst>
        </p:spPr>
      </p:pic>
      <p:sp>
        <p:nvSpPr>
          <p:cNvPr id="2" name="Rubrik 1"/>
          <p:cNvSpPr>
            <a:spLocks noGrp="1"/>
          </p:cNvSpPr>
          <p:nvPr>
            <p:ph type="title"/>
          </p:nvPr>
        </p:nvSpPr>
        <p:spPr/>
        <p:txBody>
          <a:bodyPr/>
          <a:lstStyle/>
          <a:p>
            <a:r>
              <a:rPr lang="en-US" dirty="0"/>
              <a:t>Space </a:t>
            </a:r>
            <a:r>
              <a:rPr lang="en-US" dirty="0" smtClean="0"/>
              <a:t>#3</a:t>
            </a:r>
            <a:r>
              <a:rPr lang="en-US" dirty="0"/>
              <a:t>: The distribution of rare species</a:t>
            </a:r>
            <a:endParaRPr lang="en-GB" dirty="0"/>
          </a:p>
        </p:txBody>
      </p:sp>
      <p:sp>
        <p:nvSpPr>
          <p:cNvPr id="8" name="Platshållare för bildnummer 7"/>
          <p:cNvSpPr>
            <a:spLocks noGrp="1"/>
          </p:cNvSpPr>
          <p:nvPr>
            <p:ph type="sldNum" sz="quarter" idx="12"/>
          </p:nvPr>
        </p:nvSpPr>
        <p:spPr/>
        <p:txBody>
          <a:bodyPr/>
          <a:lstStyle/>
          <a:p>
            <a:fld id="{68BBCD59-77D7-4C3E-9B88-1090BCA7A41C}" type="slidenum">
              <a:rPr lang="en-GB" smtClean="0"/>
              <a:t>37</a:t>
            </a:fld>
            <a:endParaRPr lang="en-GB"/>
          </a:p>
        </p:txBody>
      </p:sp>
      <p:sp>
        <p:nvSpPr>
          <p:cNvPr id="10" name="Rektangel 9"/>
          <p:cNvSpPr/>
          <p:nvPr/>
        </p:nvSpPr>
        <p:spPr>
          <a:xfrm rot="1366268">
            <a:off x="5565647" y="4344461"/>
            <a:ext cx="201622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ktangel 16"/>
          <p:cNvSpPr/>
          <p:nvPr/>
        </p:nvSpPr>
        <p:spPr>
          <a:xfrm>
            <a:off x="3647728" y="3060192"/>
            <a:ext cx="1368152" cy="38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ktangel 17"/>
          <p:cNvSpPr/>
          <p:nvPr/>
        </p:nvSpPr>
        <p:spPr>
          <a:xfrm>
            <a:off x="8328248" y="5080662"/>
            <a:ext cx="1609776" cy="478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ruta 10"/>
          <p:cNvSpPr txBox="1"/>
          <p:nvPr/>
        </p:nvSpPr>
        <p:spPr>
          <a:xfrm>
            <a:off x="3647728" y="3060192"/>
            <a:ext cx="1926816" cy="369332"/>
          </a:xfrm>
          <a:prstGeom prst="rect">
            <a:avLst/>
          </a:prstGeom>
          <a:noFill/>
        </p:spPr>
        <p:txBody>
          <a:bodyPr wrap="square" rtlCol="0">
            <a:spAutoFit/>
          </a:bodyPr>
          <a:lstStyle/>
          <a:p>
            <a:r>
              <a:rPr lang="en-GB" dirty="0">
                <a:solidFill>
                  <a:srgbClr val="FF0000"/>
                </a:solidFill>
              </a:rPr>
              <a:t>Hyper dominants</a:t>
            </a:r>
          </a:p>
        </p:txBody>
      </p:sp>
      <p:sp>
        <p:nvSpPr>
          <p:cNvPr id="12" name="Rektangel 11"/>
          <p:cNvSpPr/>
          <p:nvPr/>
        </p:nvSpPr>
        <p:spPr>
          <a:xfrm>
            <a:off x="3647729" y="2869704"/>
            <a:ext cx="1497583" cy="19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ruta 15"/>
          <p:cNvSpPr txBox="1"/>
          <p:nvPr/>
        </p:nvSpPr>
        <p:spPr>
          <a:xfrm>
            <a:off x="5564384" y="6100772"/>
            <a:ext cx="1728192" cy="369332"/>
          </a:xfrm>
          <a:prstGeom prst="rect">
            <a:avLst/>
          </a:prstGeom>
          <a:solidFill>
            <a:schemeClr val="bg1"/>
          </a:solidFill>
        </p:spPr>
        <p:txBody>
          <a:bodyPr wrap="square" rtlCol="0">
            <a:spAutoFit/>
          </a:bodyPr>
          <a:lstStyle/>
          <a:p>
            <a:r>
              <a:rPr lang="en-GB" dirty="0"/>
              <a:t>Species rank</a:t>
            </a:r>
          </a:p>
        </p:txBody>
      </p:sp>
      <p:sp>
        <p:nvSpPr>
          <p:cNvPr id="19" name="textruta 18"/>
          <p:cNvSpPr txBox="1"/>
          <p:nvPr/>
        </p:nvSpPr>
        <p:spPr>
          <a:xfrm>
            <a:off x="6978503" y="4128244"/>
            <a:ext cx="2932844" cy="369332"/>
          </a:xfrm>
          <a:prstGeom prst="rect">
            <a:avLst/>
          </a:prstGeom>
          <a:solidFill>
            <a:schemeClr val="bg1"/>
          </a:solidFill>
        </p:spPr>
        <p:txBody>
          <a:bodyPr wrap="square" rtlCol="0">
            <a:spAutoFit/>
          </a:bodyPr>
          <a:lstStyle/>
          <a:p>
            <a:r>
              <a:rPr lang="en-GB" dirty="0"/>
              <a:t>Population &lt; 1000 individuals</a:t>
            </a:r>
          </a:p>
        </p:txBody>
      </p:sp>
      <p:sp>
        <p:nvSpPr>
          <p:cNvPr id="4" name="Rektangel med rundade hörn 3"/>
          <p:cNvSpPr/>
          <p:nvPr/>
        </p:nvSpPr>
        <p:spPr>
          <a:xfrm>
            <a:off x="2795490" y="5783932"/>
            <a:ext cx="7247389" cy="35687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ruta 2"/>
          <p:cNvSpPr txBox="1"/>
          <p:nvPr/>
        </p:nvSpPr>
        <p:spPr>
          <a:xfrm>
            <a:off x="2785964" y="5750024"/>
            <a:ext cx="288032" cy="369332"/>
          </a:xfrm>
          <a:prstGeom prst="rect">
            <a:avLst/>
          </a:prstGeom>
          <a:noFill/>
        </p:spPr>
        <p:txBody>
          <a:bodyPr wrap="square" rtlCol="0">
            <a:spAutoFit/>
          </a:bodyPr>
          <a:lstStyle/>
          <a:p>
            <a:r>
              <a:rPr lang="en-GB" dirty="0"/>
              <a:t>0</a:t>
            </a:r>
          </a:p>
        </p:txBody>
      </p:sp>
      <p:sp>
        <p:nvSpPr>
          <p:cNvPr id="21" name="textruta 20"/>
          <p:cNvSpPr txBox="1"/>
          <p:nvPr/>
        </p:nvSpPr>
        <p:spPr>
          <a:xfrm>
            <a:off x="4270618" y="5750024"/>
            <a:ext cx="673254" cy="369332"/>
          </a:xfrm>
          <a:prstGeom prst="rect">
            <a:avLst/>
          </a:prstGeom>
          <a:noFill/>
        </p:spPr>
        <p:txBody>
          <a:bodyPr wrap="square" rtlCol="0">
            <a:spAutoFit/>
          </a:bodyPr>
          <a:lstStyle/>
          <a:p>
            <a:r>
              <a:rPr lang="en-GB" dirty="0"/>
              <a:t>5000</a:t>
            </a:r>
          </a:p>
        </p:txBody>
      </p:sp>
      <p:sp>
        <p:nvSpPr>
          <p:cNvPr id="22" name="textruta 21"/>
          <p:cNvSpPr txBox="1"/>
          <p:nvPr/>
        </p:nvSpPr>
        <p:spPr>
          <a:xfrm>
            <a:off x="5951984" y="5750024"/>
            <a:ext cx="771966" cy="369332"/>
          </a:xfrm>
          <a:prstGeom prst="rect">
            <a:avLst/>
          </a:prstGeom>
          <a:noFill/>
        </p:spPr>
        <p:txBody>
          <a:bodyPr wrap="square" rtlCol="0">
            <a:spAutoFit/>
          </a:bodyPr>
          <a:lstStyle/>
          <a:p>
            <a:r>
              <a:rPr lang="en-GB" dirty="0"/>
              <a:t>10000</a:t>
            </a:r>
          </a:p>
        </p:txBody>
      </p:sp>
      <p:sp>
        <p:nvSpPr>
          <p:cNvPr id="23" name="textruta 22"/>
          <p:cNvSpPr txBox="1"/>
          <p:nvPr/>
        </p:nvSpPr>
        <p:spPr>
          <a:xfrm>
            <a:off x="7672959" y="5750024"/>
            <a:ext cx="771966" cy="369332"/>
          </a:xfrm>
          <a:prstGeom prst="rect">
            <a:avLst/>
          </a:prstGeom>
          <a:noFill/>
        </p:spPr>
        <p:txBody>
          <a:bodyPr wrap="square" rtlCol="0">
            <a:spAutoFit/>
          </a:bodyPr>
          <a:lstStyle/>
          <a:p>
            <a:r>
              <a:rPr lang="en-GB" dirty="0"/>
              <a:t>15000</a:t>
            </a:r>
          </a:p>
        </p:txBody>
      </p:sp>
      <p:sp>
        <p:nvSpPr>
          <p:cNvPr id="24" name="textruta 23"/>
          <p:cNvSpPr txBox="1"/>
          <p:nvPr/>
        </p:nvSpPr>
        <p:spPr>
          <a:xfrm>
            <a:off x="9356482" y="5750024"/>
            <a:ext cx="771966" cy="369332"/>
          </a:xfrm>
          <a:prstGeom prst="rect">
            <a:avLst/>
          </a:prstGeom>
          <a:noFill/>
        </p:spPr>
        <p:txBody>
          <a:bodyPr wrap="square" rtlCol="0">
            <a:spAutoFit/>
          </a:bodyPr>
          <a:lstStyle/>
          <a:p>
            <a:r>
              <a:rPr lang="en-GB" dirty="0"/>
              <a:t>20000</a:t>
            </a:r>
          </a:p>
        </p:txBody>
      </p:sp>
      <p:sp>
        <p:nvSpPr>
          <p:cNvPr id="7" name="Rektangel 6"/>
          <p:cNvSpPr/>
          <p:nvPr/>
        </p:nvSpPr>
        <p:spPr>
          <a:xfrm>
            <a:off x="1879494" y="2725688"/>
            <a:ext cx="688115" cy="3058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ruta 4"/>
          <p:cNvSpPr txBox="1"/>
          <p:nvPr/>
        </p:nvSpPr>
        <p:spPr>
          <a:xfrm>
            <a:off x="2207568" y="2653680"/>
            <a:ext cx="421225" cy="369332"/>
          </a:xfrm>
          <a:prstGeom prst="rect">
            <a:avLst/>
          </a:prstGeom>
          <a:noFill/>
        </p:spPr>
        <p:txBody>
          <a:bodyPr wrap="square" rtlCol="0">
            <a:spAutoFit/>
          </a:bodyPr>
          <a:lstStyle/>
          <a:p>
            <a:r>
              <a:rPr lang="en-GB" dirty="0"/>
              <a:t>10</a:t>
            </a:r>
          </a:p>
        </p:txBody>
      </p:sp>
      <p:sp>
        <p:nvSpPr>
          <p:cNvPr id="25" name="textruta 24"/>
          <p:cNvSpPr txBox="1"/>
          <p:nvPr/>
        </p:nvSpPr>
        <p:spPr>
          <a:xfrm>
            <a:off x="2279576" y="3220452"/>
            <a:ext cx="288032" cy="369332"/>
          </a:xfrm>
          <a:prstGeom prst="rect">
            <a:avLst/>
          </a:prstGeom>
          <a:noFill/>
        </p:spPr>
        <p:txBody>
          <a:bodyPr wrap="square" rtlCol="0">
            <a:spAutoFit/>
          </a:bodyPr>
          <a:lstStyle/>
          <a:p>
            <a:r>
              <a:rPr lang="en-GB" dirty="0"/>
              <a:t>8</a:t>
            </a:r>
          </a:p>
        </p:txBody>
      </p:sp>
      <p:sp>
        <p:nvSpPr>
          <p:cNvPr id="26" name="textruta 25"/>
          <p:cNvSpPr txBox="1"/>
          <p:nvPr/>
        </p:nvSpPr>
        <p:spPr>
          <a:xfrm>
            <a:off x="2292334" y="3758912"/>
            <a:ext cx="275274" cy="369332"/>
          </a:xfrm>
          <a:prstGeom prst="rect">
            <a:avLst/>
          </a:prstGeom>
          <a:noFill/>
        </p:spPr>
        <p:txBody>
          <a:bodyPr wrap="square" rtlCol="0">
            <a:spAutoFit/>
          </a:bodyPr>
          <a:lstStyle/>
          <a:p>
            <a:r>
              <a:rPr lang="en-GB" dirty="0"/>
              <a:t>6</a:t>
            </a:r>
          </a:p>
        </p:txBody>
      </p:sp>
      <p:sp>
        <p:nvSpPr>
          <p:cNvPr id="27" name="textruta 26"/>
          <p:cNvSpPr txBox="1"/>
          <p:nvPr/>
        </p:nvSpPr>
        <p:spPr>
          <a:xfrm>
            <a:off x="2279577" y="4300572"/>
            <a:ext cx="247989" cy="369332"/>
          </a:xfrm>
          <a:prstGeom prst="rect">
            <a:avLst/>
          </a:prstGeom>
          <a:noFill/>
        </p:spPr>
        <p:txBody>
          <a:bodyPr wrap="square" rtlCol="0">
            <a:spAutoFit/>
          </a:bodyPr>
          <a:lstStyle/>
          <a:p>
            <a:r>
              <a:rPr lang="en-GB" dirty="0"/>
              <a:t>4</a:t>
            </a:r>
          </a:p>
        </p:txBody>
      </p:sp>
      <p:sp>
        <p:nvSpPr>
          <p:cNvPr id="28" name="textruta 27"/>
          <p:cNvSpPr txBox="1"/>
          <p:nvPr/>
        </p:nvSpPr>
        <p:spPr>
          <a:xfrm>
            <a:off x="2279577" y="4813920"/>
            <a:ext cx="239605" cy="369332"/>
          </a:xfrm>
          <a:prstGeom prst="rect">
            <a:avLst/>
          </a:prstGeom>
          <a:noFill/>
        </p:spPr>
        <p:txBody>
          <a:bodyPr wrap="square" rtlCol="0">
            <a:spAutoFit/>
          </a:bodyPr>
          <a:lstStyle/>
          <a:p>
            <a:r>
              <a:rPr lang="en-GB" dirty="0"/>
              <a:t>2</a:t>
            </a:r>
          </a:p>
        </p:txBody>
      </p:sp>
      <p:sp>
        <p:nvSpPr>
          <p:cNvPr id="29" name="textruta 28"/>
          <p:cNvSpPr txBox="1"/>
          <p:nvPr/>
        </p:nvSpPr>
        <p:spPr>
          <a:xfrm>
            <a:off x="2279576" y="5389984"/>
            <a:ext cx="432048" cy="369332"/>
          </a:xfrm>
          <a:prstGeom prst="rect">
            <a:avLst/>
          </a:prstGeom>
          <a:noFill/>
        </p:spPr>
        <p:txBody>
          <a:bodyPr wrap="square" rtlCol="0">
            <a:spAutoFit/>
          </a:bodyPr>
          <a:lstStyle/>
          <a:p>
            <a:r>
              <a:rPr lang="en-GB" dirty="0"/>
              <a:t>0</a:t>
            </a:r>
          </a:p>
        </p:txBody>
      </p:sp>
      <p:sp>
        <p:nvSpPr>
          <p:cNvPr id="13" name="textruta 12"/>
          <p:cNvSpPr txBox="1"/>
          <p:nvPr/>
        </p:nvSpPr>
        <p:spPr>
          <a:xfrm rot="16200000">
            <a:off x="531059" y="4032866"/>
            <a:ext cx="3127703" cy="369332"/>
          </a:xfrm>
          <a:prstGeom prst="rect">
            <a:avLst/>
          </a:prstGeom>
          <a:solidFill>
            <a:schemeClr val="bg1"/>
          </a:solidFill>
        </p:spPr>
        <p:txBody>
          <a:bodyPr wrap="square" rtlCol="0">
            <a:spAutoFit/>
          </a:bodyPr>
          <a:lstStyle/>
          <a:p>
            <a:pPr algn="ctr"/>
            <a:r>
              <a:rPr lang="en-GB" dirty="0"/>
              <a:t>Number of Individuals [log10]</a:t>
            </a:r>
          </a:p>
        </p:txBody>
      </p:sp>
      <p:sp>
        <p:nvSpPr>
          <p:cNvPr id="6" name="TextBox 5"/>
          <p:cNvSpPr txBox="1"/>
          <p:nvPr/>
        </p:nvSpPr>
        <p:spPr>
          <a:xfrm>
            <a:off x="689421" y="1325566"/>
            <a:ext cx="10525125" cy="523220"/>
          </a:xfrm>
          <a:prstGeom prst="rect">
            <a:avLst/>
          </a:prstGeom>
          <a:noFill/>
        </p:spPr>
        <p:txBody>
          <a:bodyPr wrap="square" rtlCol="0">
            <a:spAutoFit/>
          </a:bodyPr>
          <a:lstStyle/>
          <a:p>
            <a:r>
              <a:rPr lang="en-US" sz="2800" dirty="0" smtClean="0"/>
              <a:t>Most species within the Amazonian rainforest have small populations</a:t>
            </a:r>
            <a:endParaRPr lang="en-US" sz="2800" dirty="0"/>
          </a:p>
        </p:txBody>
      </p:sp>
      <p:sp>
        <p:nvSpPr>
          <p:cNvPr id="30" name="TextBox 29"/>
          <p:cNvSpPr txBox="1"/>
          <p:nvPr/>
        </p:nvSpPr>
        <p:spPr>
          <a:xfrm>
            <a:off x="7734767" y="6195113"/>
            <a:ext cx="4653406" cy="369332"/>
          </a:xfrm>
          <a:prstGeom prst="rect">
            <a:avLst/>
          </a:prstGeom>
          <a:noFill/>
        </p:spPr>
        <p:txBody>
          <a:bodyPr wrap="square" rtlCol="0">
            <a:spAutoFit/>
          </a:bodyPr>
          <a:lstStyle/>
          <a:p>
            <a:r>
              <a:rPr lang="en-US" dirty="0"/>
              <a:t>Modified after ter Steege et al. (2013) Science</a:t>
            </a:r>
          </a:p>
        </p:txBody>
      </p:sp>
      <p:pic>
        <p:nvPicPr>
          <p:cNvPr id="5122" name="Picture 2" descr="Embedd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933" y="1807697"/>
            <a:ext cx="3048000"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025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a:t>
            </a:r>
            <a:r>
              <a:rPr lang="en-US" dirty="0" smtClean="0"/>
              <a:t>#3</a:t>
            </a:r>
            <a:r>
              <a:rPr lang="en-US" dirty="0"/>
              <a:t>: The distribution of rare species</a:t>
            </a:r>
          </a:p>
        </p:txBody>
      </p:sp>
      <p:sp>
        <p:nvSpPr>
          <p:cNvPr id="4" name="textruta 2"/>
          <p:cNvSpPr txBox="1"/>
          <p:nvPr/>
        </p:nvSpPr>
        <p:spPr>
          <a:xfrm>
            <a:off x="1104578" y="2394566"/>
            <a:ext cx="4962847" cy="3046988"/>
          </a:xfrm>
          <a:prstGeom prst="rect">
            <a:avLst/>
          </a:prstGeom>
          <a:noFill/>
        </p:spPr>
        <p:txBody>
          <a:bodyPr wrap="square" rtlCol="0">
            <a:spAutoFit/>
          </a:bodyPr>
          <a:lstStyle/>
          <a:p>
            <a:pPr marL="342900" indent="-342900">
              <a:buFont typeface="Arial" panose="020B0604020202020204" pitchFamily="34" charset="0"/>
              <a:buChar char="•"/>
            </a:pPr>
            <a:r>
              <a:rPr lang="en-GB" sz="2400" dirty="0"/>
              <a:t>Area: Amazonia</a:t>
            </a:r>
          </a:p>
          <a:p>
            <a:pPr marL="342900" indent="-342900">
              <a:buFont typeface="Arial" panose="020B0604020202020204" pitchFamily="34" charset="0"/>
              <a:buChar char="•"/>
            </a:pPr>
            <a:r>
              <a:rPr lang="en-GB" sz="2400" dirty="0"/>
              <a:t>Data: 1.5 M occurrence records from 67,000 species </a:t>
            </a:r>
            <a:endParaRPr lang="en-GB" sz="2400" dirty="0" smtClean="0"/>
          </a:p>
          <a:p>
            <a:pPr marL="342900" indent="-342900">
              <a:buFont typeface="Arial" panose="020B0604020202020204" pitchFamily="34" charset="0"/>
              <a:buChar char="•"/>
            </a:pPr>
            <a:r>
              <a:rPr lang="en-GB" sz="2400" dirty="0" smtClean="0"/>
              <a:t>Record cleaning using </a:t>
            </a:r>
            <a:r>
              <a:rPr lang="en-GB" sz="2400" b="1" dirty="0" smtClean="0"/>
              <a:t>CoordinateCleaner</a:t>
            </a:r>
          </a:p>
          <a:p>
            <a:pPr marL="342900" indent="-342900">
              <a:buFont typeface="Arial" panose="020B0604020202020204" pitchFamily="34" charset="0"/>
              <a:buChar char="•"/>
            </a:pPr>
            <a:r>
              <a:rPr lang="en-GB" sz="2400" dirty="0" smtClean="0"/>
              <a:t>Species Assignment using </a:t>
            </a:r>
            <a:r>
              <a:rPr lang="en-GB" sz="2400" b="1" dirty="0" err="1" smtClean="0"/>
              <a:t>SpeciesGeoCoder</a:t>
            </a:r>
            <a:endParaRPr lang="en-GB" sz="2400" b="1" dirty="0" smtClean="0"/>
          </a:p>
          <a:p>
            <a:pPr marL="342900" indent="-342900">
              <a:buFont typeface="Arial" panose="020B0604020202020204" pitchFamily="34" charset="0"/>
              <a:buChar char="•"/>
            </a:pPr>
            <a:endParaRPr lang="en-GB" sz="2400" dirty="0"/>
          </a:p>
        </p:txBody>
      </p:sp>
      <p:grpSp>
        <p:nvGrpSpPr>
          <p:cNvPr id="5" name="Grupp 4"/>
          <p:cNvGrpSpPr/>
          <p:nvPr/>
        </p:nvGrpSpPr>
        <p:grpSpPr>
          <a:xfrm>
            <a:off x="7010280" y="2311922"/>
            <a:ext cx="3307181" cy="3422213"/>
            <a:chOff x="323528" y="2054587"/>
            <a:chExt cx="4320480" cy="4470757"/>
          </a:xfrm>
        </p:grpSpPr>
        <p:pic>
          <p:nvPicPr>
            <p:cNvPr id="6" name="Picture 2" descr="C:\Users\alexander.zizka\Dropbox (Antonelli Lab)\Arbeit\Gothenburg\projects\21_rare_species_amazon\2nd_revision\manuscript\figures\Figure1_The study areas.tiff"/>
            <p:cNvPicPr>
              <a:picLocks noChangeAspect="1" noChangeArrowheads="1"/>
            </p:cNvPicPr>
            <p:nvPr/>
          </p:nvPicPr>
          <p:blipFill rotWithShape="1">
            <a:blip r:embed="rId2">
              <a:extLst>
                <a:ext uri="{28A0092B-C50C-407E-A947-70E740481C1C}">
                  <a14:useLocalDpi xmlns:a14="http://schemas.microsoft.com/office/drawing/2010/main" val="0"/>
                </a:ext>
              </a:extLst>
            </a:blip>
            <a:srcRect l="6167" t="12103" r="17167" b="8563"/>
            <a:stretch/>
          </p:blipFill>
          <p:spPr bwMode="auto">
            <a:xfrm>
              <a:off x="323528" y="2054587"/>
              <a:ext cx="4320480" cy="4470757"/>
            </a:xfrm>
            <a:prstGeom prst="rect">
              <a:avLst/>
            </a:prstGeom>
            <a:noFill/>
            <a:extLst>
              <a:ext uri="{909E8E84-426E-40DD-AFC4-6F175D3DCCD1}">
                <a14:hiddenFill xmlns:a14="http://schemas.microsoft.com/office/drawing/2010/main">
                  <a:solidFill>
                    <a:srgbClr val="FFFFFF"/>
                  </a:solidFill>
                </a14:hiddenFill>
              </a:ext>
            </a:extLst>
          </p:spPr>
        </p:pic>
        <p:sp>
          <p:nvSpPr>
            <p:cNvPr id="7" name="Rektangel 3"/>
            <p:cNvSpPr/>
            <p:nvPr/>
          </p:nvSpPr>
          <p:spPr>
            <a:xfrm>
              <a:off x="2771800" y="2162553"/>
              <a:ext cx="1728192" cy="564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p:cNvSpPr txBox="1"/>
          <p:nvPr/>
        </p:nvSpPr>
        <p:spPr>
          <a:xfrm>
            <a:off x="8937172" y="6057199"/>
            <a:ext cx="3429000" cy="369332"/>
          </a:xfrm>
          <a:prstGeom prst="rect">
            <a:avLst/>
          </a:prstGeom>
          <a:noFill/>
        </p:spPr>
        <p:txBody>
          <a:bodyPr wrap="square" rtlCol="0">
            <a:spAutoFit/>
          </a:bodyPr>
          <a:lstStyle/>
          <a:p>
            <a:r>
              <a:rPr lang="en-US" dirty="0" smtClean="0"/>
              <a:t>Zizka et al. (2018), </a:t>
            </a:r>
            <a:r>
              <a:rPr lang="en-US" dirty="0" err="1" smtClean="0"/>
              <a:t>Ecography</a:t>
            </a:r>
            <a:endParaRPr lang="en-US" dirty="0"/>
          </a:p>
        </p:txBody>
      </p:sp>
    </p:spTree>
    <p:extLst>
      <p:ext uri="{BB962C8B-B14F-4D97-AF65-F5344CB8AC3E}">
        <p14:creationId xmlns:p14="http://schemas.microsoft.com/office/powerpoint/2010/main" val="835023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a:t>
            </a:r>
            <a:r>
              <a:rPr lang="en-US" dirty="0" smtClean="0"/>
              <a:t>#3</a:t>
            </a:r>
            <a:r>
              <a:rPr lang="en-US" dirty="0"/>
              <a:t>: The distribution of rare species</a:t>
            </a:r>
          </a:p>
        </p:txBody>
      </p:sp>
      <p:pic>
        <p:nvPicPr>
          <p:cNvPr id="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57395"/>
            <a:ext cx="3654990" cy="3150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Group 19"/>
          <p:cNvGrpSpPr/>
          <p:nvPr/>
        </p:nvGrpSpPr>
        <p:grpSpPr>
          <a:xfrm>
            <a:off x="4720318" y="2157395"/>
            <a:ext cx="3828422" cy="3212759"/>
            <a:chOff x="4510768" y="2334600"/>
            <a:chExt cx="3828422" cy="3212759"/>
          </a:xfrm>
        </p:grpSpPr>
        <p:pic>
          <p:nvPicPr>
            <p:cNvPr id="2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9963" t="69173"/>
            <a:stretch/>
          </p:blipFill>
          <p:spPr bwMode="auto">
            <a:xfrm>
              <a:off x="4510768" y="2334600"/>
              <a:ext cx="3828422" cy="321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ktangel 3"/>
            <p:cNvSpPr/>
            <p:nvPr/>
          </p:nvSpPr>
          <p:spPr>
            <a:xfrm>
              <a:off x="4573409" y="2388870"/>
              <a:ext cx="108037" cy="154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ktangel 3"/>
            <p:cNvSpPr/>
            <p:nvPr/>
          </p:nvSpPr>
          <p:spPr>
            <a:xfrm rot="5400000">
              <a:off x="4627371" y="2358041"/>
              <a:ext cx="85246" cy="137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2152650" y="5605412"/>
            <a:ext cx="9305925" cy="523220"/>
          </a:xfrm>
          <a:prstGeom prst="rect">
            <a:avLst/>
          </a:prstGeom>
          <a:noFill/>
        </p:spPr>
        <p:txBody>
          <a:bodyPr wrap="square" rtlCol="0">
            <a:spAutoFit/>
          </a:bodyPr>
          <a:lstStyle/>
          <a:p>
            <a:r>
              <a:rPr lang="en-US" sz="2800" dirty="0" smtClean="0"/>
              <a:t>“Rare species” are more common in the highlands</a:t>
            </a:r>
            <a:endParaRPr lang="en-US" sz="2800" dirty="0"/>
          </a:p>
        </p:txBody>
      </p:sp>
      <p:sp>
        <p:nvSpPr>
          <p:cNvPr id="25" name="Rectangle 24"/>
          <p:cNvSpPr/>
          <p:nvPr/>
        </p:nvSpPr>
        <p:spPr>
          <a:xfrm>
            <a:off x="881692" y="2221996"/>
            <a:ext cx="238125"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6" name="TextBox 25"/>
          <p:cNvSpPr txBox="1"/>
          <p:nvPr/>
        </p:nvSpPr>
        <p:spPr>
          <a:xfrm>
            <a:off x="8937172" y="6057199"/>
            <a:ext cx="3429000" cy="369332"/>
          </a:xfrm>
          <a:prstGeom prst="rect">
            <a:avLst/>
          </a:prstGeom>
          <a:noFill/>
        </p:spPr>
        <p:txBody>
          <a:bodyPr wrap="square" rtlCol="0">
            <a:spAutoFit/>
          </a:bodyPr>
          <a:lstStyle/>
          <a:p>
            <a:r>
              <a:rPr lang="en-US" dirty="0" smtClean="0"/>
              <a:t>Zizka et al. (2018), </a:t>
            </a:r>
            <a:r>
              <a:rPr lang="en-US" dirty="0" err="1" smtClean="0"/>
              <a:t>Ecography</a:t>
            </a:r>
            <a:endParaRPr lang="en-US" dirty="0"/>
          </a:p>
        </p:txBody>
      </p:sp>
    </p:spTree>
    <p:extLst>
      <p:ext uri="{BB962C8B-B14F-4D97-AF65-F5344CB8AC3E}">
        <p14:creationId xmlns:p14="http://schemas.microsoft.com/office/powerpoint/2010/main" val="41334131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Biogeography</a:t>
            </a:r>
            <a:endParaRPr lang="en-US" dirty="0"/>
          </a:p>
        </p:txBody>
      </p:sp>
      <p:sp>
        <p:nvSpPr>
          <p:cNvPr id="3" name="Content Placeholder 2"/>
          <p:cNvSpPr>
            <a:spLocks noGrp="1"/>
          </p:cNvSpPr>
          <p:nvPr>
            <p:ph idx="1"/>
          </p:nvPr>
        </p:nvSpPr>
        <p:spPr>
          <a:xfrm>
            <a:off x="516394" y="2170384"/>
            <a:ext cx="6465711" cy="2723797"/>
          </a:xfrm>
        </p:spPr>
        <p:txBody>
          <a:bodyPr>
            <a:normAutofit/>
          </a:bodyPr>
          <a:lstStyle/>
          <a:p>
            <a:pPr marL="0" indent="0">
              <a:lnSpc>
                <a:spcPct val="150000"/>
              </a:lnSpc>
              <a:buNone/>
            </a:pPr>
            <a:r>
              <a:rPr lang="en-US" sz="3600" i="1" dirty="0" smtClean="0"/>
              <a:t>“The science that attempts to </a:t>
            </a:r>
            <a:r>
              <a:rPr lang="en-US" sz="3600" i="1" u="sng" dirty="0" smtClean="0"/>
              <a:t>document</a:t>
            </a:r>
            <a:r>
              <a:rPr lang="en-US" sz="3600" i="1" dirty="0" smtClean="0"/>
              <a:t> and </a:t>
            </a:r>
            <a:r>
              <a:rPr lang="en-US" sz="3600" i="1" u="sng" dirty="0" smtClean="0"/>
              <a:t>understand</a:t>
            </a:r>
            <a:r>
              <a:rPr lang="en-US" sz="3600" i="1" dirty="0" smtClean="0"/>
              <a:t> </a:t>
            </a:r>
            <a:r>
              <a:rPr lang="en-US" sz="3600" b="1" i="1" u="sng" dirty="0" smtClean="0"/>
              <a:t>spatial patterns</a:t>
            </a:r>
            <a:r>
              <a:rPr lang="en-US" sz="3600" i="1" dirty="0" smtClean="0"/>
              <a:t> of biological </a:t>
            </a:r>
            <a:r>
              <a:rPr lang="en-US" sz="3600" b="1" i="1" u="sng" dirty="0" smtClean="0"/>
              <a:t>diversity</a:t>
            </a:r>
            <a:r>
              <a:rPr lang="en-US" sz="3600" i="1" dirty="0" smtClean="0"/>
              <a:t>.”</a:t>
            </a:r>
            <a:endParaRPr lang="en-US" sz="3600" i="1" dirty="0"/>
          </a:p>
        </p:txBody>
      </p:sp>
      <p:sp>
        <p:nvSpPr>
          <p:cNvPr id="4" name="TextBox 3"/>
          <p:cNvSpPr txBox="1"/>
          <p:nvPr/>
        </p:nvSpPr>
        <p:spPr>
          <a:xfrm>
            <a:off x="838200" y="5617029"/>
            <a:ext cx="2492828" cy="369332"/>
          </a:xfrm>
          <a:prstGeom prst="rect">
            <a:avLst/>
          </a:prstGeom>
          <a:noFill/>
        </p:spPr>
        <p:txBody>
          <a:bodyPr wrap="square" rtlCol="0">
            <a:spAutoFit/>
          </a:bodyPr>
          <a:lstStyle/>
          <a:p>
            <a:r>
              <a:rPr lang="en-US" dirty="0" smtClean="0"/>
              <a:t>Lomolino</a:t>
            </a:r>
            <a:r>
              <a:rPr lang="en-US" dirty="0"/>
              <a:t> </a:t>
            </a:r>
            <a:r>
              <a:rPr lang="en-US" dirty="0" smtClean="0"/>
              <a:t>et al. (2006)</a:t>
            </a:r>
            <a:endParaRPr lang="en-US" dirty="0"/>
          </a:p>
        </p:txBody>
      </p:sp>
      <p:pic>
        <p:nvPicPr>
          <p:cNvPr id="5" name="Picture 4"/>
          <p:cNvPicPr>
            <a:picLocks noChangeAspect="1"/>
          </p:cNvPicPr>
          <p:nvPr/>
        </p:nvPicPr>
        <p:blipFill>
          <a:blip r:embed="rId2"/>
          <a:stretch>
            <a:fillRect/>
          </a:stretch>
        </p:blipFill>
        <p:spPr>
          <a:xfrm>
            <a:off x="8163791" y="2930362"/>
            <a:ext cx="3387738" cy="3927638"/>
          </a:xfrm>
          <a:prstGeom prst="rect">
            <a:avLst/>
          </a:prstGeom>
        </p:spPr>
      </p:pic>
      <p:pic>
        <p:nvPicPr>
          <p:cNvPr id="6" name="Picture 5"/>
          <p:cNvPicPr>
            <a:picLocks noChangeAspect="1"/>
          </p:cNvPicPr>
          <p:nvPr/>
        </p:nvPicPr>
        <p:blipFill rotWithShape="1">
          <a:blip r:embed="rId3"/>
          <a:srcRect l="5588" r="13070"/>
          <a:stretch/>
        </p:blipFill>
        <p:spPr>
          <a:xfrm>
            <a:off x="6982105" y="1027906"/>
            <a:ext cx="4705535" cy="2561028"/>
          </a:xfrm>
          <a:prstGeom prst="rect">
            <a:avLst/>
          </a:prstGeom>
        </p:spPr>
      </p:pic>
    </p:spTree>
    <p:extLst>
      <p:ext uri="{BB962C8B-B14F-4D97-AF65-F5344CB8AC3E}">
        <p14:creationId xmlns:p14="http://schemas.microsoft.com/office/powerpoint/2010/main" val="12368750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a:t>
            </a:r>
            <a:r>
              <a:rPr lang="en-US" dirty="0" smtClean="0"/>
              <a:t>#3</a:t>
            </a:r>
            <a:r>
              <a:rPr lang="en-US" dirty="0"/>
              <a:t>: The distribution of rare species</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5638" t="49106" r="-1" b="-1"/>
          <a:stretch/>
        </p:blipFill>
        <p:spPr bwMode="auto">
          <a:xfrm>
            <a:off x="6322122" y="1857124"/>
            <a:ext cx="3775723" cy="3282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5993" b="50886"/>
          <a:stretch/>
        </p:blipFill>
        <p:spPr bwMode="auto">
          <a:xfrm>
            <a:off x="2202457" y="1849101"/>
            <a:ext cx="3881559" cy="3278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ktangel 11"/>
          <p:cNvSpPr/>
          <p:nvPr/>
        </p:nvSpPr>
        <p:spPr>
          <a:xfrm>
            <a:off x="4948091" y="4894557"/>
            <a:ext cx="145726" cy="144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4345"/>
          <a:stretch/>
        </p:blipFill>
        <p:spPr bwMode="auto">
          <a:xfrm>
            <a:off x="3977775" y="3777426"/>
            <a:ext cx="2738142" cy="2260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ruta 23"/>
          <p:cNvSpPr txBox="1"/>
          <p:nvPr/>
        </p:nvSpPr>
        <p:spPr>
          <a:xfrm>
            <a:off x="3993302" y="2382605"/>
            <a:ext cx="1909578" cy="307777"/>
          </a:xfrm>
          <a:prstGeom prst="rect">
            <a:avLst/>
          </a:prstGeom>
          <a:solidFill>
            <a:schemeClr val="bg1"/>
          </a:solidFill>
          <a:ln w="19050">
            <a:solidFill>
              <a:srgbClr val="C00000"/>
            </a:solidFill>
          </a:ln>
        </p:spPr>
        <p:txBody>
          <a:bodyPr wrap="square" rtlCol="0">
            <a:spAutoFit/>
          </a:bodyPr>
          <a:lstStyle/>
          <a:p>
            <a:r>
              <a:rPr lang="en-GB" sz="1400" dirty="0">
                <a:solidFill>
                  <a:srgbClr val="C00000"/>
                </a:solidFill>
              </a:rPr>
              <a:t>&gt; 800 km apart (20%)</a:t>
            </a:r>
          </a:p>
        </p:txBody>
      </p:sp>
      <p:sp>
        <p:nvSpPr>
          <p:cNvPr id="9" name="textruta 24"/>
          <p:cNvSpPr txBox="1"/>
          <p:nvPr/>
        </p:nvSpPr>
        <p:spPr>
          <a:xfrm>
            <a:off x="5295964" y="3901864"/>
            <a:ext cx="1324314" cy="523220"/>
          </a:xfrm>
          <a:prstGeom prst="rect">
            <a:avLst/>
          </a:prstGeom>
          <a:solidFill>
            <a:schemeClr val="bg1"/>
          </a:solidFill>
          <a:ln w="19050">
            <a:solidFill>
              <a:srgbClr val="C00000"/>
            </a:solidFill>
          </a:ln>
        </p:spPr>
        <p:txBody>
          <a:bodyPr wrap="square" rtlCol="0">
            <a:spAutoFit/>
          </a:bodyPr>
          <a:lstStyle/>
          <a:p>
            <a:r>
              <a:rPr lang="en-GB" sz="1400" dirty="0">
                <a:solidFill>
                  <a:srgbClr val="C00000"/>
                </a:solidFill>
              </a:rPr>
              <a:t>&gt; 998 km apart (20%)</a:t>
            </a:r>
          </a:p>
        </p:txBody>
      </p:sp>
      <p:sp>
        <p:nvSpPr>
          <p:cNvPr id="10" name="Rektangel 27"/>
          <p:cNvSpPr/>
          <p:nvPr/>
        </p:nvSpPr>
        <p:spPr>
          <a:xfrm>
            <a:off x="2228057" y="1893654"/>
            <a:ext cx="268887" cy="205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ktangel 29"/>
          <p:cNvSpPr/>
          <p:nvPr/>
        </p:nvSpPr>
        <p:spPr>
          <a:xfrm>
            <a:off x="2221232" y="3928903"/>
            <a:ext cx="268887" cy="205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6320"/>
          <a:stretch/>
        </p:blipFill>
        <p:spPr bwMode="auto">
          <a:xfrm>
            <a:off x="7686233" y="3765273"/>
            <a:ext cx="2672252" cy="2258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ktangel 27"/>
          <p:cNvSpPr/>
          <p:nvPr/>
        </p:nvSpPr>
        <p:spPr>
          <a:xfrm>
            <a:off x="6349832" y="1930468"/>
            <a:ext cx="268887" cy="205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ktangel 27"/>
          <p:cNvSpPr/>
          <p:nvPr/>
        </p:nvSpPr>
        <p:spPr>
          <a:xfrm>
            <a:off x="4057651" y="3826315"/>
            <a:ext cx="248284" cy="102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ktangel 27"/>
          <p:cNvSpPr/>
          <p:nvPr/>
        </p:nvSpPr>
        <p:spPr>
          <a:xfrm>
            <a:off x="7707160" y="3796823"/>
            <a:ext cx="232521" cy="132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8937172" y="6057199"/>
            <a:ext cx="3429000" cy="369332"/>
          </a:xfrm>
          <a:prstGeom prst="rect">
            <a:avLst/>
          </a:prstGeom>
          <a:noFill/>
        </p:spPr>
        <p:txBody>
          <a:bodyPr wrap="square" rtlCol="0">
            <a:spAutoFit/>
          </a:bodyPr>
          <a:lstStyle/>
          <a:p>
            <a:r>
              <a:rPr lang="en-US" dirty="0" smtClean="0"/>
              <a:t>Zizka et al. (2018), </a:t>
            </a:r>
            <a:r>
              <a:rPr lang="en-US" dirty="0" err="1" smtClean="0"/>
              <a:t>Ecography</a:t>
            </a:r>
            <a:endParaRPr lang="en-US" dirty="0"/>
          </a:p>
        </p:txBody>
      </p:sp>
    </p:spTree>
    <p:extLst>
      <p:ext uri="{BB962C8B-B14F-4D97-AF65-F5344CB8AC3E}">
        <p14:creationId xmlns:p14="http://schemas.microsoft.com/office/powerpoint/2010/main" val="256278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50" y="2072481"/>
            <a:ext cx="7429500" cy="3857625"/>
          </a:xfrm>
          <a:prstGeom prst="rect">
            <a:avLst/>
          </a:prstGeom>
        </p:spPr>
      </p:pic>
      <p:sp>
        <p:nvSpPr>
          <p:cNvPr id="5"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40560739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40787" y="1825928"/>
            <a:ext cx="5262482" cy="4450332"/>
            <a:chOff x="-549532" y="1889760"/>
            <a:chExt cx="6645532" cy="4899724"/>
          </a:xfrm>
        </p:grpSpPr>
        <p:sp>
          <p:nvSpPr>
            <p:cNvPr id="7" name="Rounded Rectangle 6"/>
            <p:cNvSpPr/>
            <p:nvPr/>
          </p:nvSpPr>
          <p:spPr>
            <a:xfrm>
              <a:off x="-322118" y="2107020"/>
              <a:ext cx="6418118" cy="46824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32" y="1889760"/>
              <a:ext cx="6519400" cy="4899724"/>
            </a:xfrm>
            <a:prstGeom prst="rect">
              <a:avLst/>
            </a:prstGeom>
          </p:spPr>
        </p:pic>
      </p:grpSp>
      <p:pic>
        <p:nvPicPr>
          <p:cNvPr id="9" name="Content Placeholder 12"/>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21692" r="14705" b="23209"/>
          <a:stretch/>
        </p:blipFill>
        <p:spPr>
          <a:xfrm>
            <a:off x="6296434" y="2009638"/>
            <a:ext cx="4862629" cy="42666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p:cNvSpPr txBox="1"/>
          <p:nvPr/>
        </p:nvSpPr>
        <p:spPr>
          <a:xfrm>
            <a:off x="10039349" y="6288118"/>
            <a:ext cx="2202235" cy="338554"/>
          </a:xfrm>
          <a:prstGeom prst="rect">
            <a:avLst/>
          </a:prstGeom>
          <a:noFill/>
        </p:spPr>
        <p:txBody>
          <a:bodyPr wrap="square" rtlCol="0">
            <a:spAutoFit/>
          </a:bodyPr>
          <a:lstStyle/>
          <a:p>
            <a:r>
              <a:rPr lang="en-US" sz="1600" dirty="0" smtClean="0"/>
              <a:t>WWF 2018, IPBES 2019</a:t>
            </a:r>
            <a:endParaRPr lang="en-US" sz="1600" dirty="0"/>
          </a:p>
        </p:txBody>
      </p:sp>
      <p:sp>
        <p:nvSpPr>
          <p:cNvPr id="12"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323091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rotWithShape="1">
          <a:blip r:embed="rId2" cstate="print">
            <a:extLst>
              <a:ext uri="{28A0092B-C50C-407E-A947-70E740481C1C}">
                <a14:useLocalDpi xmlns:a14="http://schemas.microsoft.com/office/drawing/2010/main" val="0"/>
              </a:ext>
            </a:extLst>
          </a:blip>
          <a:srcRect l="1988" t="2174" r="2426" b="3262"/>
          <a:stretch/>
        </p:blipFill>
        <p:spPr>
          <a:xfrm>
            <a:off x="2689163" y="2042940"/>
            <a:ext cx="6654800" cy="4114801"/>
          </a:xfrm>
          <a:prstGeom prst="rect">
            <a:avLst/>
          </a:prstGeom>
        </p:spPr>
      </p:pic>
      <p:sp>
        <p:nvSpPr>
          <p:cNvPr id="5" name="Rectangle 4"/>
          <p:cNvSpPr/>
          <p:nvPr/>
        </p:nvSpPr>
        <p:spPr>
          <a:xfrm>
            <a:off x="3859348" y="4988243"/>
            <a:ext cx="2214880" cy="118872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145385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3453" y="6221044"/>
            <a:ext cx="103603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black"/>
                </a:solidFill>
                <a:effectLst/>
                <a:uLnTx/>
                <a:uFillTx/>
                <a:latin typeface="Calibri" panose="020F0502020204030204"/>
                <a:ea typeface="+mn-ea"/>
                <a:cs typeface="+mn-cs"/>
              </a:rPr>
              <a:t>Geographic range, Population size, Population trend, Threats </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3900" r="19531" b="29000"/>
          <a:stretch/>
        </p:blipFill>
        <p:spPr>
          <a:xfrm>
            <a:off x="390283" y="4960734"/>
            <a:ext cx="1565818" cy="1193366"/>
          </a:xfrm>
          <a:prstGeom prst="rect">
            <a:avLst/>
          </a:prstGeom>
        </p:spPr>
      </p:pic>
      <p:pic>
        <p:nvPicPr>
          <p:cNvPr id="8" name="Picture 7">
            <a:hlinkClick r:id="rId4"/>
          </p:cNvPr>
          <p:cNvPicPr>
            <a:picLocks noChangeAspect="1"/>
          </p:cNvPicPr>
          <p:nvPr/>
        </p:nvPicPr>
        <p:blipFill>
          <a:blip r:embed="rId5"/>
          <a:stretch>
            <a:fillRect/>
          </a:stretch>
        </p:blipFill>
        <p:spPr>
          <a:xfrm>
            <a:off x="10235897" y="1313960"/>
            <a:ext cx="1596087" cy="14796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pic>
        <p:nvPicPr>
          <p:cNvPr id="2" name="Picture 1"/>
          <p:cNvPicPr>
            <a:picLocks noChangeAspect="1"/>
          </p:cNvPicPr>
          <p:nvPr/>
        </p:nvPicPr>
        <p:blipFill>
          <a:blip r:embed="rId6"/>
          <a:stretch>
            <a:fillRect/>
          </a:stretch>
        </p:blipFill>
        <p:spPr>
          <a:xfrm>
            <a:off x="2377390" y="1575075"/>
            <a:ext cx="7437218" cy="4378190"/>
          </a:xfrm>
          <a:prstGeom prst="rect">
            <a:avLst/>
          </a:prstGeom>
        </p:spPr>
      </p:pic>
      <p:pic>
        <p:nvPicPr>
          <p:cNvPr id="7" name="Picture 6"/>
          <p:cNvPicPr>
            <a:picLocks noChangeAspect="1"/>
          </p:cNvPicPr>
          <p:nvPr/>
        </p:nvPicPr>
        <p:blipFill>
          <a:blip r:embed="rId7"/>
          <a:stretch>
            <a:fillRect/>
          </a:stretch>
        </p:blipFill>
        <p:spPr>
          <a:xfrm>
            <a:off x="8670079" y="4912251"/>
            <a:ext cx="1565818" cy="1174904"/>
          </a:xfrm>
          <a:prstGeom prst="rect">
            <a:avLst/>
          </a:prstGeom>
        </p:spPr>
      </p:pic>
      <p:sp>
        <p:nvSpPr>
          <p:cNvPr id="3" name="Rectangle 2"/>
          <p:cNvSpPr/>
          <p:nvPr/>
        </p:nvSpPr>
        <p:spPr>
          <a:xfrm>
            <a:off x="2377390" y="5286703"/>
            <a:ext cx="1164596" cy="451945"/>
          </a:xfrm>
          <a:prstGeom prst="rect">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381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18299" y="2660434"/>
            <a:ext cx="2907502" cy="1928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High quality &amp; high impact</a:t>
            </a:r>
          </a:p>
          <a:p>
            <a:endParaRPr lang="en-US" sz="3200" dirty="0"/>
          </a:p>
          <a:p>
            <a:r>
              <a:rPr lang="en-US" sz="3200" dirty="0" smtClean="0"/>
              <a:t>Time &amp; data intensive</a:t>
            </a:r>
            <a:endParaRPr lang="en-US" sz="3200" dirty="0"/>
          </a:p>
        </p:txBody>
      </p:sp>
      <p:sp>
        <p:nvSpPr>
          <p:cNvPr id="6" name="TextBox 5"/>
          <p:cNvSpPr txBox="1"/>
          <p:nvPr/>
        </p:nvSpPr>
        <p:spPr>
          <a:xfrm>
            <a:off x="10464645" y="5978607"/>
            <a:ext cx="1778310" cy="523220"/>
          </a:xfrm>
          <a:prstGeom prst="rect">
            <a:avLst/>
          </a:prstGeom>
          <a:noFill/>
        </p:spPr>
        <p:txBody>
          <a:bodyPr wrap="square" rtlCol="0">
            <a:spAutoFit/>
          </a:bodyPr>
          <a:lstStyle/>
          <a:p>
            <a:r>
              <a:rPr lang="en-US" sz="1400" dirty="0" smtClean="0"/>
              <a:t>Data from </a:t>
            </a:r>
          </a:p>
          <a:p>
            <a:r>
              <a:rPr lang="en-US" sz="1400" dirty="0" smtClean="0"/>
              <a:t>www.iucnredlist.org</a:t>
            </a:r>
            <a:endParaRPr lang="en-US" sz="1400"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529" y="1973389"/>
            <a:ext cx="5944106" cy="4322986"/>
          </a:xfrm>
          <a:prstGeom prst="rect">
            <a:avLst/>
          </a:prstGeom>
        </p:spPr>
      </p:pic>
      <p:pic>
        <p:nvPicPr>
          <p:cNvPr id="7" name="Picture 6"/>
          <p:cNvPicPr>
            <a:picLocks noChangeAspect="1"/>
          </p:cNvPicPr>
          <p:nvPr/>
        </p:nvPicPr>
        <p:blipFill>
          <a:blip r:embed="rId4"/>
          <a:stretch>
            <a:fillRect/>
          </a:stretch>
        </p:blipFill>
        <p:spPr>
          <a:xfrm>
            <a:off x="10273997" y="1358061"/>
            <a:ext cx="1596087" cy="14796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p:cNvSpPr>
            <a:spLocks noGrp="1"/>
          </p:cNvSpPr>
          <p:nvPr>
            <p:ph type="sldNum" sz="quarter" idx="12"/>
          </p:nvPr>
        </p:nvSpPr>
        <p:spPr/>
        <p:txBody>
          <a:bodyPr/>
          <a:lstStyle/>
          <a:p>
            <a:fld id="{DDA6A01D-6CE6-4490-B498-54A19EF9DB1C}" type="slidenum">
              <a:rPr lang="en-US" smtClean="0"/>
              <a:t>45</a:t>
            </a:fld>
            <a:endParaRPr lang="en-US"/>
          </a:p>
        </p:txBody>
      </p:sp>
      <p:sp>
        <p:nvSpPr>
          <p:cNvPr id="9"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23730723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2108199"/>
            <a:ext cx="10515600" cy="4068763"/>
          </a:xfrm>
        </p:spPr>
        <p:txBody>
          <a:bodyPr>
            <a:normAutofit/>
          </a:bodyPr>
          <a:lstStyle/>
          <a:p>
            <a:pPr marL="0" indent="0">
              <a:buNone/>
            </a:pPr>
            <a:r>
              <a:rPr lang="en-US" sz="4800" dirty="0"/>
              <a:t>How to </a:t>
            </a:r>
            <a:r>
              <a:rPr lang="en-US" sz="4800" dirty="0" smtClean="0"/>
              <a:t>speed up conservation assessments?</a:t>
            </a:r>
            <a:endParaRPr lang="en-US" sz="4800" dirty="0"/>
          </a:p>
        </p:txBody>
      </p:sp>
      <p:sp>
        <p:nvSpPr>
          <p:cNvPr id="2" name="Slide Number Placeholder 1"/>
          <p:cNvSpPr>
            <a:spLocks noGrp="1"/>
          </p:cNvSpPr>
          <p:nvPr>
            <p:ph type="sldNum" sz="quarter" idx="12"/>
          </p:nvPr>
        </p:nvSpPr>
        <p:spPr/>
        <p:txBody>
          <a:bodyPr/>
          <a:lstStyle/>
          <a:p>
            <a:fld id="{DDA6A01D-6CE6-4490-B498-54A19EF9DB1C}" type="slidenum">
              <a:rPr lang="en-US" smtClean="0"/>
              <a:t>46</a:t>
            </a:fld>
            <a:endParaRPr lang="en-US"/>
          </a:p>
        </p:txBody>
      </p:sp>
      <p:sp>
        <p:nvSpPr>
          <p:cNvPr id="4"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31784791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2541425" y="1987766"/>
            <a:ext cx="7109149" cy="43513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ruta 7"/>
          <p:cNvSpPr txBox="1"/>
          <p:nvPr/>
        </p:nvSpPr>
        <p:spPr>
          <a:xfrm>
            <a:off x="4644355" y="5705038"/>
            <a:ext cx="6619078" cy="738664"/>
          </a:xfrm>
          <a:prstGeom prst="rect">
            <a:avLst/>
          </a:prstGeom>
          <a:solidFill>
            <a:schemeClr val="bg1"/>
          </a:solidFill>
          <a:effectLst>
            <a:outerShdw blurRad="406400" dist="139700" dir="2700000" algn="tl" rotWithShape="0">
              <a:prstClr val="black">
                <a:alpha val="65000"/>
              </a:prstClr>
            </a:outerShdw>
          </a:effectLst>
        </p:spPr>
        <p:txBody>
          <a:bodyPr wrap="square" rtlCol="0">
            <a:spAutoFit/>
          </a:bodyPr>
          <a:lstStyle/>
          <a:p>
            <a:r>
              <a:rPr lang="en-GB" sz="4200" dirty="0" smtClean="0"/>
              <a:t>GBIF &gt; 1,300,000,000 records</a:t>
            </a:r>
            <a:endParaRPr lang="en-GB" sz="4200" dirty="0"/>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2088" t="15848"/>
          <a:stretch/>
        </p:blipFill>
        <p:spPr>
          <a:xfrm rot="16200000">
            <a:off x="1146018" y="4487274"/>
            <a:ext cx="2270911" cy="16419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p:cNvSpPr>
            <a:spLocks noGrp="1"/>
          </p:cNvSpPr>
          <p:nvPr>
            <p:ph type="sldNum" sz="quarter" idx="12"/>
          </p:nvPr>
        </p:nvSpPr>
        <p:spPr/>
        <p:txBody>
          <a:bodyPr/>
          <a:lstStyle/>
          <a:p>
            <a:fld id="{DDA6A01D-6CE6-4490-B498-54A19EF9DB1C}" type="slidenum">
              <a:rPr lang="en-US" smtClean="0"/>
              <a:t>47</a:t>
            </a:fld>
            <a:endParaRPr lang="en-US"/>
          </a:p>
        </p:txBody>
      </p:sp>
      <p:sp>
        <p:nvSpPr>
          <p:cNvPr id="11"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2350270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7"/>
          <p:cNvSpPr>
            <a:spLocks noGrp="1"/>
          </p:cNvSpPr>
          <p:nvPr>
            <p:ph sz="half" idx="1"/>
          </p:nvPr>
        </p:nvSpPr>
        <p:spPr>
          <a:xfrm>
            <a:off x="838200" y="2020573"/>
            <a:ext cx="5181600" cy="4351338"/>
          </a:xfrm>
        </p:spPr>
        <p:txBody>
          <a:bodyPr>
            <a:normAutofit/>
          </a:bodyPr>
          <a:lstStyle/>
          <a:p>
            <a:r>
              <a:rPr lang="en-US" dirty="0" smtClean="0"/>
              <a:t>Approximation of IUCN assessment based on </a:t>
            </a:r>
            <a:r>
              <a:rPr lang="en-US" b="1" dirty="0" smtClean="0"/>
              <a:t>geographic range</a:t>
            </a:r>
            <a:endParaRPr lang="en-US" dirty="0" smtClean="0"/>
          </a:p>
          <a:p>
            <a:endParaRPr lang="en-US" sz="1200" dirty="0" smtClean="0"/>
          </a:p>
          <a:p>
            <a:r>
              <a:rPr lang="en-US" dirty="0" smtClean="0"/>
              <a:t>Species with a small range </a:t>
            </a:r>
            <a:r>
              <a:rPr lang="en-US" dirty="0" smtClean="0"/>
              <a:t>and low occupancy </a:t>
            </a:r>
            <a:r>
              <a:rPr lang="en-US" dirty="0" smtClean="0"/>
              <a:t>are considered more threatened</a:t>
            </a:r>
          </a:p>
          <a:p>
            <a:endParaRPr lang="en-US" sz="1200" dirty="0" smtClean="0"/>
          </a:p>
          <a:p>
            <a:r>
              <a:rPr lang="en-US" dirty="0" smtClean="0"/>
              <a:t>Quick, cheap, easy</a:t>
            </a:r>
          </a:p>
          <a:p>
            <a:endParaRPr lang="en-US" dirty="0"/>
          </a:p>
        </p:txBody>
      </p:sp>
      <p:pic>
        <p:nvPicPr>
          <p:cNvPr id="5" name="Content Placeholder 6"/>
          <p:cNvPicPr>
            <a:picLocks noChangeAspect="1"/>
          </p:cNvPicPr>
          <p:nvPr/>
        </p:nvPicPr>
        <p:blipFill>
          <a:blip r:embed="rId2"/>
          <a:stretch>
            <a:fillRect/>
          </a:stretch>
        </p:blipFill>
        <p:spPr>
          <a:xfrm>
            <a:off x="7364238" y="1911412"/>
            <a:ext cx="2873724" cy="4360739"/>
          </a:xfrm>
          <a:prstGeom prst="rect">
            <a:avLst/>
          </a:prstGeom>
        </p:spPr>
      </p:pic>
      <p:sp>
        <p:nvSpPr>
          <p:cNvPr id="6" name="TextBox 5"/>
          <p:cNvSpPr txBox="1"/>
          <p:nvPr/>
        </p:nvSpPr>
        <p:spPr>
          <a:xfrm>
            <a:off x="10295113" y="2251484"/>
            <a:ext cx="16362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Occurrence records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p:cNvSpPr txBox="1"/>
          <p:nvPr/>
        </p:nvSpPr>
        <p:spPr>
          <a:xfrm>
            <a:off x="10295112" y="3465663"/>
            <a:ext cx="163629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Extent of Occurrence (EOO)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10295111" y="4960732"/>
            <a:ext cx="163629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Area of Occupancy (AOO)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p:cNvSpPr txBox="1"/>
          <p:nvPr/>
        </p:nvSpPr>
        <p:spPr>
          <a:xfrm>
            <a:off x="1872114" y="5594525"/>
            <a:ext cx="41476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prstClr val="black"/>
                </a:solidFill>
                <a:effectLst/>
                <a:uLnTx/>
                <a:uFillTx/>
                <a:latin typeface="Calibri" panose="020F0502020204030204"/>
                <a:ea typeface="+mn-ea"/>
                <a:cs typeface="+mn-cs"/>
              </a:rPr>
              <a:t>But</a:t>
            </a:r>
            <a:r>
              <a:rPr kumimoji="0" lang="en-US" sz="3600" b="1" i="0" u="none" strike="noStrike" kern="1200" cap="none" spc="0" normalizeH="0" baseline="0" noProof="0" smtClean="0">
                <a:ln>
                  <a:noFill/>
                </a:ln>
                <a:solidFill>
                  <a:prstClr val="black"/>
                </a:solidFill>
                <a:effectLst/>
                <a:uLnTx/>
                <a:uFillTx/>
                <a:latin typeface="Calibri" panose="020F0502020204030204"/>
                <a:ea typeface="+mn-ea"/>
                <a:cs typeface="+mn-cs"/>
              </a:rPr>
              <a:t>, how </a:t>
            </a:r>
            <a:r>
              <a:rPr kumimoji="0" lang="en-US" sz="3600" b="1" i="0" u="none" strike="noStrike" kern="1200" cap="none" spc="0" normalizeH="0" baseline="0" noProof="0" dirty="0" smtClean="0">
                <a:ln>
                  <a:noFill/>
                </a:ln>
                <a:solidFill>
                  <a:prstClr val="black"/>
                </a:solidFill>
                <a:effectLst/>
                <a:uLnTx/>
                <a:uFillTx/>
                <a:latin typeface="Calibri" panose="020F0502020204030204"/>
                <a:ea typeface="+mn-ea"/>
                <a:cs typeface="+mn-cs"/>
              </a:rPr>
              <a:t>accurate?</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fld id="{DF2E819C-7154-472E-9A5B-21EEC56EFBF3}" type="slidenum">
              <a:rPr lang="en-US" smtClean="0"/>
              <a:t>48</a:t>
            </a:fld>
            <a:endParaRPr lang="en-US"/>
          </a:p>
        </p:txBody>
      </p:sp>
      <p:sp>
        <p:nvSpPr>
          <p:cNvPr id="11"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318908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781" b="52845"/>
          <a:stretch/>
        </p:blipFill>
        <p:spPr>
          <a:xfrm>
            <a:off x="1647950" y="2998203"/>
            <a:ext cx="5540915" cy="3073402"/>
          </a:xfrm>
        </p:spPr>
      </p:pic>
      <p:pic>
        <p:nvPicPr>
          <p:cNvPr id="4" name="Picture 3"/>
          <p:cNvPicPr>
            <a:picLocks noChangeAspect="1"/>
          </p:cNvPicPr>
          <p:nvPr/>
        </p:nvPicPr>
        <p:blipFill>
          <a:blip r:embed="rId3"/>
          <a:stretch>
            <a:fillRect/>
          </a:stretch>
        </p:blipFill>
        <p:spPr>
          <a:xfrm>
            <a:off x="790072" y="4412246"/>
            <a:ext cx="1013808" cy="13534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518" y="2739682"/>
            <a:ext cx="1037362" cy="13835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p:nvSpPr>
        <p:spPr>
          <a:xfrm>
            <a:off x="1509353" y="1786908"/>
            <a:ext cx="11009219" cy="1077218"/>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AA for 14,177 orchid species (&gt; 1 million of records)</a:t>
            </a:r>
          </a:p>
          <a:p>
            <a:pPr marL="285750" indent="-285750">
              <a:buFont typeface="Arial" panose="020B0604020202020204" pitchFamily="34" charset="0"/>
              <a:buChar char="•"/>
            </a:pPr>
            <a:r>
              <a:rPr lang="en-US" sz="3200" dirty="0" smtClean="0"/>
              <a:t>Comparison with &gt; 900 full IUCN assessments</a:t>
            </a:r>
          </a:p>
        </p:txBody>
      </p:sp>
      <p:sp>
        <p:nvSpPr>
          <p:cNvPr id="3" name="Slide Number Placeholder 2"/>
          <p:cNvSpPr>
            <a:spLocks noGrp="1"/>
          </p:cNvSpPr>
          <p:nvPr>
            <p:ph type="sldNum" sz="quarter" idx="12"/>
          </p:nvPr>
        </p:nvSpPr>
        <p:spPr/>
        <p:txBody>
          <a:bodyPr/>
          <a:lstStyle/>
          <a:p>
            <a:fld id="{DDA6A01D-6CE6-4490-B498-54A19EF9DB1C}" type="slidenum">
              <a:rPr lang="en-US" smtClean="0"/>
              <a:t>49</a:t>
            </a:fld>
            <a:endParaRPr lang="en-US"/>
          </a:p>
        </p:txBody>
      </p:sp>
      <p:sp>
        <p:nvSpPr>
          <p:cNvPr id="14"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pic>
        <p:nvPicPr>
          <p:cNvPr id="16" name="Picture 15"/>
          <p:cNvPicPr>
            <a:picLocks noChangeAspect="1"/>
          </p:cNvPicPr>
          <p:nvPr/>
        </p:nvPicPr>
        <p:blipFill>
          <a:blip r:embed="rId5"/>
          <a:stretch>
            <a:fillRect/>
          </a:stretch>
        </p:blipFill>
        <p:spPr>
          <a:xfrm>
            <a:off x="9810948" y="2864126"/>
            <a:ext cx="1596087" cy="1479635"/>
          </a:xfrm>
          <a:prstGeom prst="rect">
            <a:avLst/>
          </a:prstGeom>
        </p:spPr>
      </p:pic>
      <p:grpSp>
        <p:nvGrpSpPr>
          <p:cNvPr id="20" name="Group 19"/>
          <p:cNvGrpSpPr/>
          <p:nvPr/>
        </p:nvGrpSpPr>
        <p:grpSpPr>
          <a:xfrm>
            <a:off x="9676930" y="4489246"/>
            <a:ext cx="2038054" cy="1279844"/>
            <a:chOff x="8052386" y="3666115"/>
            <a:chExt cx="2038054" cy="1279844"/>
          </a:xfrm>
        </p:grpSpPr>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9669" t="51256" r="31483" b="3232"/>
            <a:stretch/>
          </p:blipFill>
          <p:spPr>
            <a:xfrm>
              <a:off x="8052386" y="3666115"/>
              <a:ext cx="2038054" cy="637479"/>
            </a:xfrm>
            <a:prstGeom prst="rect">
              <a:avLst/>
            </a:prstGeom>
          </p:spPr>
        </p:pic>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l="69145" t="49949" r="4014" b="1348"/>
            <a:stretch/>
          </p:blipFill>
          <p:spPr>
            <a:xfrm>
              <a:off x="8408461" y="4303594"/>
              <a:ext cx="1325904" cy="642365"/>
            </a:xfrm>
            <a:prstGeom prst="rect">
              <a:avLst/>
            </a:prstGeom>
          </p:spPr>
        </p:pic>
      </p:grpSp>
      <p:sp>
        <p:nvSpPr>
          <p:cNvPr id="10" name="Right Arrow 9"/>
          <p:cNvSpPr/>
          <p:nvPr/>
        </p:nvSpPr>
        <p:spPr>
          <a:xfrm>
            <a:off x="7400013" y="3067719"/>
            <a:ext cx="2065769" cy="2193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Automated </a:t>
            </a:r>
            <a:r>
              <a:rPr lang="en-US" dirty="0"/>
              <a:t>conservation assessment </a:t>
            </a:r>
            <a:r>
              <a:rPr lang="en-US" b="1" dirty="0" err="1"/>
              <a:t>ConR</a:t>
            </a:r>
            <a:endParaRPr lang="en-US" b="1" dirty="0"/>
          </a:p>
          <a:p>
            <a:pPr algn="ctr"/>
            <a:endParaRPr lang="en-US" dirty="0"/>
          </a:p>
        </p:txBody>
      </p:sp>
    </p:spTree>
    <p:extLst>
      <p:ext uri="{BB962C8B-B14F-4D97-AF65-F5344CB8AC3E}">
        <p14:creationId xmlns:p14="http://schemas.microsoft.com/office/powerpoint/2010/main" val="2034520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82" y="239153"/>
            <a:ext cx="10515600" cy="816561"/>
          </a:xfrm>
        </p:spPr>
        <p:txBody>
          <a:bodyPr/>
          <a:lstStyle/>
          <a:p>
            <a:r>
              <a:rPr lang="en-US" dirty="0" smtClean="0"/>
              <a:t>Conservation</a:t>
            </a:r>
            <a:endParaRPr lang="en-US" dirty="0"/>
          </a:p>
        </p:txBody>
      </p:sp>
      <p:sp>
        <p:nvSpPr>
          <p:cNvPr id="3" name="Content Placeholder 2"/>
          <p:cNvSpPr>
            <a:spLocks noGrp="1"/>
          </p:cNvSpPr>
          <p:nvPr>
            <p:ph idx="1"/>
          </p:nvPr>
        </p:nvSpPr>
        <p:spPr>
          <a:xfrm>
            <a:off x="4467242" y="1196169"/>
            <a:ext cx="7443398" cy="1884259"/>
          </a:xfrm>
        </p:spPr>
        <p:txBody>
          <a:bodyPr>
            <a:normAutofit fontScale="92500"/>
          </a:bodyPr>
          <a:lstStyle/>
          <a:p>
            <a:pPr marL="0" indent="0">
              <a:lnSpc>
                <a:spcPct val="150000"/>
              </a:lnSpc>
              <a:buNone/>
            </a:pPr>
            <a:r>
              <a:rPr lang="en-GB" sz="3600" dirty="0" smtClean="0"/>
              <a:t>“</a:t>
            </a:r>
            <a:r>
              <a:rPr lang="en-GB" sz="3600" i="1" dirty="0"/>
              <a:t>consumptive and </a:t>
            </a:r>
            <a:r>
              <a:rPr lang="en-GB" sz="3600" i="1" dirty="0" err="1"/>
              <a:t>nonconsumptive</a:t>
            </a:r>
            <a:r>
              <a:rPr lang="en-GB" sz="3600" i="1" dirty="0"/>
              <a:t> use </a:t>
            </a:r>
            <a:r>
              <a:rPr lang="en-GB" sz="3600" b="1" i="1" dirty="0"/>
              <a:t>without</a:t>
            </a:r>
            <a:r>
              <a:rPr lang="en-GB" sz="3600" i="1" dirty="0"/>
              <a:t> </a:t>
            </a:r>
            <a:r>
              <a:rPr lang="en-GB" sz="3600" i="1" dirty="0" smtClean="0"/>
              <a:t>complete destruction/conversion</a:t>
            </a:r>
            <a:r>
              <a:rPr lang="en-US" sz="3600" i="1" dirty="0" smtClean="0"/>
              <a:t>.”</a:t>
            </a:r>
            <a:endParaRPr lang="en-US" sz="3600" i="1" dirty="0"/>
          </a:p>
        </p:txBody>
      </p:sp>
      <p:sp>
        <p:nvSpPr>
          <p:cNvPr id="4" name="TextBox 3"/>
          <p:cNvSpPr txBox="1"/>
          <p:nvPr/>
        </p:nvSpPr>
        <p:spPr>
          <a:xfrm>
            <a:off x="9618783" y="2925463"/>
            <a:ext cx="2819400" cy="369332"/>
          </a:xfrm>
          <a:prstGeom prst="rect">
            <a:avLst/>
          </a:prstGeom>
          <a:noFill/>
        </p:spPr>
        <p:txBody>
          <a:bodyPr wrap="square" rtlCol="0">
            <a:spAutoFit/>
          </a:bodyPr>
          <a:lstStyle/>
          <a:p>
            <a:r>
              <a:rPr lang="en-US" dirty="0" smtClean="0"/>
              <a:t>Redford &amp; Richter (2001)</a:t>
            </a:r>
            <a:endParaRPr lang="en-US" dirty="0"/>
          </a:p>
        </p:txBody>
      </p:sp>
      <p:pic>
        <p:nvPicPr>
          <p:cNvPr id="1026" name="Picture 2" descr="https://www.bmu.de/typo3temp/GB/_c__Rich_Carey_Shutterstock.com__csm_regenwald_abholzung_kp_1200_9d1f47cfc9_90f6977779.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43" y="3407116"/>
            <a:ext cx="7443397" cy="3380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ünchener Studie bestätigt starkes Insektensterben in Deutschland ...">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349" y="928882"/>
            <a:ext cx="3952744" cy="5929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4492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85975" y="1914281"/>
            <a:ext cx="7355399" cy="4496044"/>
          </a:xfrm>
          <a:prstGeom prst="rect">
            <a:avLst/>
          </a:prstGeom>
        </p:spPr>
      </p:pic>
      <p:sp>
        <p:nvSpPr>
          <p:cNvPr id="5"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25553769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9362" y="1816473"/>
            <a:ext cx="8902561" cy="2518816"/>
          </a:xfrm>
          <a:prstGeom prst="rect">
            <a:avLst/>
          </a:prstGeom>
        </p:spPr>
      </p:pic>
      <p:sp>
        <p:nvSpPr>
          <p:cNvPr id="6" name="TextBox 5"/>
          <p:cNvSpPr txBox="1"/>
          <p:nvPr/>
        </p:nvSpPr>
        <p:spPr>
          <a:xfrm>
            <a:off x="1042848" y="4835419"/>
            <a:ext cx="10476319" cy="1077218"/>
          </a:xfrm>
          <a:prstGeom prst="rect">
            <a:avLst/>
          </a:prstGeom>
          <a:noFill/>
        </p:spPr>
        <p:txBody>
          <a:bodyPr wrap="square" rtlCol="0">
            <a:spAutoFit/>
          </a:bodyPr>
          <a:lstStyle/>
          <a:p>
            <a:r>
              <a:rPr lang="en-US" sz="3200" dirty="0" smtClean="0"/>
              <a:t>Correctly classified 76% of species as possibly threatened or not threatened</a:t>
            </a:r>
            <a:endParaRPr lang="en-US" sz="3200" dirty="0"/>
          </a:p>
        </p:txBody>
      </p:sp>
      <p:cxnSp>
        <p:nvCxnSpPr>
          <p:cNvPr id="10" name="Straight Connector 9"/>
          <p:cNvCxnSpPr/>
          <p:nvPr/>
        </p:nvCxnSpPr>
        <p:spPr>
          <a:xfrm>
            <a:off x="6545498" y="3393821"/>
            <a:ext cx="67180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620119" y="3809033"/>
            <a:ext cx="67180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620119" y="6043435"/>
            <a:ext cx="1894389" cy="738664"/>
          </a:xfrm>
          <a:prstGeom prst="rect">
            <a:avLst/>
          </a:prstGeom>
          <a:noFill/>
        </p:spPr>
        <p:txBody>
          <a:bodyPr wrap="square" rtlCol="0">
            <a:spAutoFit/>
          </a:bodyPr>
          <a:lstStyle/>
          <a:p>
            <a:r>
              <a:rPr lang="en-US" sz="1400" dirty="0" smtClean="0"/>
              <a:t>Zizka </a:t>
            </a:r>
            <a:r>
              <a:rPr lang="en-US" sz="1400" i="1" dirty="0" smtClean="0"/>
              <a:t>et al., in </a:t>
            </a:r>
            <a:r>
              <a:rPr lang="en-US" sz="1400" i="1" dirty="0" smtClean="0"/>
              <a:t>review, </a:t>
            </a:r>
            <a:r>
              <a:rPr lang="en-US" sz="1400" b="1" i="1" dirty="0" smtClean="0"/>
              <a:t>material non reproducible</a:t>
            </a:r>
            <a:endParaRPr lang="en-US" sz="1400" b="1" dirty="0"/>
          </a:p>
        </p:txBody>
      </p:sp>
      <p:sp>
        <p:nvSpPr>
          <p:cNvPr id="4" name="Slide Number Placeholder 3"/>
          <p:cNvSpPr>
            <a:spLocks noGrp="1"/>
          </p:cNvSpPr>
          <p:nvPr>
            <p:ph type="sldNum" sz="quarter" idx="12"/>
          </p:nvPr>
        </p:nvSpPr>
        <p:spPr/>
        <p:txBody>
          <a:bodyPr/>
          <a:lstStyle/>
          <a:p>
            <a:fld id="{DDA6A01D-6CE6-4490-B498-54A19EF9DB1C}" type="slidenum">
              <a:rPr lang="en-US" smtClean="0"/>
              <a:t>51</a:t>
            </a:fld>
            <a:endParaRPr lang="en-US"/>
          </a:p>
        </p:txBody>
      </p:sp>
      <p:sp>
        <p:nvSpPr>
          <p:cNvPr id="13"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
        <p:nvSpPr>
          <p:cNvPr id="3" name="TextBox 2"/>
          <p:cNvSpPr txBox="1"/>
          <p:nvPr/>
        </p:nvSpPr>
        <p:spPr>
          <a:xfrm>
            <a:off x="6672048" y="4372479"/>
            <a:ext cx="418704" cy="369332"/>
          </a:xfrm>
          <a:prstGeom prst="rect">
            <a:avLst/>
          </a:prstGeom>
          <a:noFill/>
        </p:spPr>
        <p:txBody>
          <a:bodyPr wrap="none" rtlCol="0">
            <a:spAutoFit/>
          </a:bodyPr>
          <a:lstStyle/>
          <a:p>
            <a:r>
              <a:rPr lang="en-GB" dirty="0" smtClean="0"/>
              <a:t>40</a:t>
            </a:r>
            <a:endParaRPr lang="en-GB" dirty="0"/>
          </a:p>
        </p:txBody>
      </p:sp>
      <p:sp>
        <p:nvSpPr>
          <p:cNvPr id="14" name="TextBox 13"/>
          <p:cNvSpPr txBox="1"/>
          <p:nvPr/>
        </p:nvSpPr>
        <p:spPr>
          <a:xfrm>
            <a:off x="9812032" y="4370561"/>
            <a:ext cx="418704" cy="369332"/>
          </a:xfrm>
          <a:prstGeom prst="rect">
            <a:avLst/>
          </a:prstGeom>
          <a:noFill/>
        </p:spPr>
        <p:txBody>
          <a:bodyPr wrap="none" rtlCol="0">
            <a:spAutoFit/>
          </a:bodyPr>
          <a:lstStyle/>
          <a:p>
            <a:r>
              <a:rPr lang="en-GB" dirty="0" smtClean="0"/>
              <a:t>61</a:t>
            </a:r>
            <a:endParaRPr lang="en-GB" dirty="0"/>
          </a:p>
        </p:txBody>
      </p:sp>
      <p:sp>
        <p:nvSpPr>
          <p:cNvPr id="15" name="TextBox 14"/>
          <p:cNvSpPr txBox="1"/>
          <p:nvPr/>
        </p:nvSpPr>
        <p:spPr>
          <a:xfrm>
            <a:off x="10291923" y="3024489"/>
            <a:ext cx="418704" cy="369332"/>
          </a:xfrm>
          <a:prstGeom prst="rect">
            <a:avLst/>
          </a:prstGeom>
          <a:noFill/>
        </p:spPr>
        <p:txBody>
          <a:bodyPr wrap="none" rtlCol="0">
            <a:spAutoFit/>
          </a:bodyPr>
          <a:lstStyle/>
          <a:p>
            <a:r>
              <a:rPr lang="en-GB" dirty="0" smtClean="0"/>
              <a:t>29</a:t>
            </a:r>
            <a:endParaRPr lang="en-GB" dirty="0"/>
          </a:p>
        </p:txBody>
      </p:sp>
      <p:sp>
        <p:nvSpPr>
          <p:cNvPr id="16" name="TextBox 15"/>
          <p:cNvSpPr txBox="1"/>
          <p:nvPr/>
        </p:nvSpPr>
        <p:spPr>
          <a:xfrm>
            <a:off x="10291923" y="3468202"/>
            <a:ext cx="418704" cy="369332"/>
          </a:xfrm>
          <a:prstGeom prst="rect">
            <a:avLst/>
          </a:prstGeom>
          <a:noFill/>
        </p:spPr>
        <p:txBody>
          <a:bodyPr wrap="none" rtlCol="0">
            <a:spAutoFit/>
          </a:bodyPr>
          <a:lstStyle/>
          <a:p>
            <a:r>
              <a:rPr lang="en-GB" dirty="0" smtClean="0"/>
              <a:t>71</a:t>
            </a:r>
            <a:endParaRPr lang="en-GB" dirty="0"/>
          </a:p>
        </p:txBody>
      </p:sp>
      <p:sp>
        <p:nvSpPr>
          <p:cNvPr id="17" name="TextBox 16"/>
          <p:cNvSpPr txBox="1"/>
          <p:nvPr/>
        </p:nvSpPr>
        <p:spPr>
          <a:xfrm>
            <a:off x="10291923" y="3846224"/>
            <a:ext cx="301686" cy="369332"/>
          </a:xfrm>
          <a:prstGeom prst="rect">
            <a:avLst/>
          </a:prstGeom>
          <a:noFill/>
        </p:spPr>
        <p:txBody>
          <a:bodyPr wrap="none" rtlCol="0">
            <a:spAutoFit/>
          </a:bodyPr>
          <a:lstStyle/>
          <a:p>
            <a:r>
              <a:rPr lang="en-GB" dirty="0" smtClean="0"/>
              <a:t>1</a:t>
            </a:r>
            <a:endParaRPr lang="en-GB" dirty="0"/>
          </a:p>
        </p:txBody>
      </p:sp>
      <p:sp>
        <p:nvSpPr>
          <p:cNvPr id="18" name="TextBox 17"/>
          <p:cNvSpPr txBox="1"/>
          <p:nvPr/>
        </p:nvSpPr>
        <p:spPr>
          <a:xfrm>
            <a:off x="10291923" y="4363470"/>
            <a:ext cx="535724" cy="369332"/>
          </a:xfrm>
          <a:prstGeom prst="rect">
            <a:avLst/>
          </a:prstGeom>
          <a:noFill/>
        </p:spPr>
        <p:txBody>
          <a:bodyPr wrap="none" rtlCol="0">
            <a:spAutoFit/>
          </a:bodyPr>
          <a:lstStyle/>
          <a:p>
            <a:r>
              <a:rPr lang="en-GB" dirty="0" smtClean="0"/>
              <a:t>101</a:t>
            </a:r>
            <a:endParaRPr lang="en-GB" dirty="0"/>
          </a:p>
        </p:txBody>
      </p:sp>
    </p:spTree>
    <p:extLst>
      <p:ext uri="{BB962C8B-B14F-4D97-AF65-F5344CB8AC3E}">
        <p14:creationId xmlns:p14="http://schemas.microsoft.com/office/powerpoint/2010/main" val="3784739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730123" y="1998247"/>
            <a:ext cx="6842985" cy="4351338"/>
          </a:xfrm>
          <a:prstGeom prst="rect">
            <a:avLst/>
          </a:prstGeom>
        </p:spPr>
      </p:pic>
      <p:sp>
        <p:nvSpPr>
          <p:cNvPr id="5" name="Rectangle 4"/>
          <p:cNvSpPr/>
          <p:nvPr/>
        </p:nvSpPr>
        <p:spPr>
          <a:xfrm>
            <a:off x="1730123" y="2115263"/>
            <a:ext cx="57912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rotWithShape="1">
          <a:blip r:embed="rId3"/>
          <a:srcRect l="61402" t="70948" r="8320" b="12376"/>
          <a:stretch/>
        </p:blipFill>
        <p:spPr>
          <a:xfrm>
            <a:off x="5898996" y="4173916"/>
            <a:ext cx="4681058" cy="16392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p:cNvSpPr>
            <a:spLocks noGrp="1"/>
          </p:cNvSpPr>
          <p:nvPr>
            <p:ph type="sldNum" sz="quarter" idx="12"/>
          </p:nvPr>
        </p:nvSpPr>
        <p:spPr/>
        <p:txBody>
          <a:bodyPr/>
          <a:lstStyle/>
          <a:p>
            <a:fld id="{DDA6A01D-6CE6-4490-B498-54A19EF9DB1C}" type="slidenum">
              <a:rPr lang="en-US" smtClean="0"/>
              <a:t>52</a:t>
            </a:fld>
            <a:endParaRPr lang="en-US"/>
          </a:p>
        </p:txBody>
      </p:sp>
      <p:sp>
        <p:nvSpPr>
          <p:cNvPr id="10"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
        <p:nvSpPr>
          <p:cNvPr id="9" name="TextBox 8"/>
          <p:cNvSpPr txBox="1"/>
          <p:nvPr/>
        </p:nvSpPr>
        <p:spPr>
          <a:xfrm>
            <a:off x="9907085" y="6119336"/>
            <a:ext cx="1894389" cy="738664"/>
          </a:xfrm>
          <a:prstGeom prst="rect">
            <a:avLst/>
          </a:prstGeom>
          <a:noFill/>
        </p:spPr>
        <p:txBody>
          <a:bodyPr wrap="square" rtlCol="0">
            <a:spAutoFit/>
          </a:bodyPr>
          <a:lstStyle/>
          <a:p>
            <a:r>
              <a:rPr lang="en-US" sz="1400" dirty="0" smtClean="0"/>
              <a:t>Zizka </a:t>
            </a:r>
            <a:r>
              <a:rPr lang="en-US" sz="1400" i="1" dirty="0" smtClean="0"/>
              <a:t>et al., in </a:t>
            </a:r>
            <a:r>
              <a:rPr lang="en-US" sz="1400" i="1" dirty="0" smtClean="0"/>
              <a:t>review, </a:t>
            </a:r>
            <a:r>
              <a:rPr lang="en-US" sz="1400" b="1" i="1" dirty="0" smtClean="0"/>
              <a:t>material non reproducible</a:t>
            </a:r>
            <a:endParaRPr lang="en-US" sz="1400" b="1" dirty="0"/>
          </a:p>
        </p:txBody>
      </p:sp>
    </p:spTree>
    <p:extLst>
      <p:ext uri="{BB962C8B-B14F-4D97-AF65-F5344CB8AC3E}">
        <p14:creationId xmlns:p14="http://schemas.microsoft.com/office/powerpoint/2010/main" val="26867072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http://geocat.kew.org/</a:t>
            </a:r>
            <a:endParaRPr lang="en-GB" dirty="0"/>
          </a:p>
        </p:txBody>
      </p:sp>
      <p:pic>
        <p:nvPicPr>
          <p:cNvPr id="5" name="Content Placeholder 4"/>
          <p:cNvPicPr>
            <a:picLocks noGrp="1" noChangeAspect="1"/>
          </p:cNvPicPr>
          <p:nvPr>
            <p:ph idx="1"/>
          </p:nvPr>
        </p:nvPicPr>
        <p:blipFill>
          <a:blip r:embed="rId3"/>
          <a:stretch>
            <a:fillRect/>
          </a:stretch>
        </p:blipFill>
        <p:spPr>
          <a:xfrm>
            <a:off x="2673599" y="1825625"/>
            <a:ext cx="6844801" cy="4351338"/>
          </a:xfrm>
          <a:prstGeom prst="rect">
            <a:avLst/>
          </a:prstGeom>
        </p:spPr>
      </p:pic>
    </p:spTree>
    <p:extLst>
      <p:ext uri="{BB962C8B-B14F-4D97-AF65-F5344CB8AC3E}">
        <p14:creationId xmlns:p14="http://schemas.microsoft.com/office/powerpoint/2010/main" val="24061066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Home Work</a:t>
            </a:r>
            <a:endParaRPr lang="en-GB" dirty="0"/>
          </a:p>
        </p:txBody>
      </p:sp>
      <p:pic>
        <p:nvPicPr>
          <p:cNvPr id="4" name="Content Placeholder 3">
            <a:hlinkClick r:id="rId2"/>
          </p:cNvPr>
          <p:cNvPicPr>
            <a:picLocks noGrp="1" noChangeAspect="1"/>
          </p:cNvPicPr>
          <p:nvPr>
            <p:ph idx="1"/>
          </p:nvPr>
        </p:nvPicPr>
        <p:blipFill>
          <a:blip r:embed="rId3"/>
          <a:stretch>
            <a:fillRect/>
          </a:stretch>
        </p:blipFill>
        <p:spPr>
          <a:xfrm>
            <a:off x="1319531" y="1825625"/>
            <a:ext cx="9552937" cy="4351338"/>
          </a:xfrm>
          <a:prstGeom prst="rect">
            <a:avLst/>
          </a:prstGeom>
        </p:spPr>
      </p:pic>
    </p:spTree>
    <p:extLst>
      <p:ext uri="{BB962C8B-B14F-4D97-AF65-F5344CB8AC3E}">
        <p14:creationId xmlns:p14="http://schemas.microsoft.com/office/powerpoint/2010/main" val="31556923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#1: Biome and bioregion connectivity through time</a:t>
            </a:r>
            <a:endParaRPr lang="en-US" dirty="0"/>
          </a:p>
        </p:txBody>
      </p:sp>
      <p:pic>
        <p:nvPicPr>
          <p:cNvPr id="7" name="Picture 3" descr="C:\Users\alexander.zizka\Dropbox (Antonelli Lab)\Arbeit\Gothenburg\projects\PhD-thesis\Disputation\biomes_simplified_1-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1014" y="2552763"/>
            <a:ext cx="7165975" cy="35290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75392" y="4512528"/>
            <a:ext cx="3926121" cy="173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 6"/>
          <p:cNvSpPr/>
          <p:nvPr/>
        </p:nvSpPr>
        <p:spPr>
          <a:xfrm rot="19313013">
            <a:off x="2098883" y="3310305"/>
            <a:ext cx="1568211" cy="24044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p:cNvGrpSpPr/>
          <p:nvPr/>
        </p:nvGrpSpPr>
        <p:grpSpPr>
          <a:xfrm>
            <a:off x="5922488" y="4761816"/>
            <a:ext cx="3881444" cy="1588892"/>
            <a:chOff x="4232715" y="3672705"/>
            <a:chExt cx="3881444" cy="1588892"/>
          </a:xfrm>
        </p:grpSpPr>
        <p:cxnSp>
          <p:nvCxnSpPr>
            <p:cNvPr id="11" name="Straight Connector 10"/>
            <p:cNvCxnSpPr/>
            <p:nvPr/>
          </p:nvCxnSpPr>
          <p:spPr>
            <a:xfrm>
              <a:off x="5157216" y="3813367"/>
              <a:ext cx="6858" cy="809244"/>
            </a:xfrm>
            <a:prstGeom prst="line">
              <a:avLst/>
            </a:prstGeom>
            <a:ln w="57150">
              <a:solidFill>
                <a:srgbClr val="8CD3C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49396" y="4620938"/>
              <a:ext cx="672601" cy="5246"/>
            </a:xfrm>
            <a:prstGeom prst="line">
              <a:avLst/>
            </a:prstGeom>
            <a:ln w="57150">
              <a:solidFill>
                <a:srgbClr val="ECB46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137331" y="3813367"/>
              <a:ext cx="1943208" cy="3456"/>
            </a:xfrm>
            <a:prstGeom prst="line">
              <a:avLst/>
            </a:prstGeom>
            <a:ln w="57150">
              <a:solidFill>
                <a:srgbClr val="8CD3C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133446" y="4211131"/>
              <a:ext cx="6858" cy="809244"/>
            </a:xfrm>
            <a:prstGeom prst="line">
              <a:avLst/>
            </a:prstGeom>
            <a:ln w="57150">
              <a:solidFill>
                <a:srgbClr val="ECB46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21013" y="5013517"/>
              <a:ext cx="966978" cy="6858"/>
            </a:xfrm>
            <a:prstGeom prst="line">
              <a:avLst/>
            </a:prstGeom>
            <a:ln w="57150">
              <a:solidFill>
                <a:srgbClr val="ECB46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113561" y="4214587"/>
              <a:ext cx="966978" cy="6858"/>
            </a:xfrm>
            <a:prstGeom prst="line">
              <a:avLst/>
            </a:prstGeom>
            <a:ln w="57150">
              <a:solidFill>
                <a:srgbClr val="ECB46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230953" y="3672705"/>
              <a:ext cx="861237" cy="300082"/>
            </a:xfrm>
            <a:prstGeom prst="rect">
              <a:avLst/>
            </a:prstGeom>
            <a:noFill/>
          </p:spPr>
          <p:txBody>
            <a:bodyPr wrap="square" rtlCol="0">
              <a:spAutoFit/>
            </a:bodyPr>
            <a:lstStyle/>
            <a:p>
              <a:r>
                <a:rPr lang="en-US" sz="1350" dirty="0"/>
                <a:t>Species A</a:t>
              </a:r>
            </a:p>
          </p:txBody>
        </p:sp>
        <p:sp>
          <p:nvSpPr>
            <p:cNvPr id="18" name="TextBox 17"/>
            <p:cNvSpPr txBox="1"/>
            <p:nvPr/>
          </p:nvSpPr>
          <p:spPr>
            <a:xfrm>
              <a:off x="7230953" y="4089632"/>
              <a:ext cx="861237" cy="300082"/>
            </a:xfrm>
            <a:prstGeom prst="rect">
              <a:avLst/>
            </a:prstGeom>
            <a:noFill/>
          </p:spPr>
          <p:txBody>
            <a:bodyPr wrap="square" rtlCol="0">
              <a:spAutoFit/>
            </a:bodyPr>
            <a:lstStyle/>
            <a:p>
              <a:r>
                <a:rPr lang="en-US" sz="1350" dirty="0"/>
                <a:t>Species B</a:t>
              </a:r>
            </a:p>
          </p:txBody>
        </p:sp>
        <p:sp>
          <p:nvSpPr>
            <p:cNvPr id="19" name="TextBox 18"/>
            <p:cNvSpPr txBox="1"/>
            <p:nvPr/>
          </p:nvSpPr>
          <p:spPr>
            <a:xfrm>
              <a:off x="7252922" y="4876869"/>
              <a:ext cx="861237" cy="300082"/>
            </a:xfrm>
            <a:prstGeom prst="rect">
              <a:avLst/>
            </a:prstGeom>
            <a:noFill/>
          </p:spPr>
          <p:txBody>
            <a:bodyPr wrap="square" rtlCol="0">
              <a:spAutoFit/>
            </a:bodyPr>
            <a:lstStyle/>
            <a:p>
              <a:r>
                <a:rPr lang="en-US" sz="1350" dirty="0"/>
                <a:t>Species C</a:t>
              </a:r>
            </a:p>
          </p:txBody>
        </p:sp>
        <p:cxnSp>
          <p:nvCxnSpPr>
            <p:cNvPr id="20" name="Straight Connector 19"/>
            <p:cNvCxnSpPr/>
            <p:nvPr/>
          </p:nvCxnSpPr>
          <p:spPr>
            <a:xfrm flipH="1">
              <a:off x="4776676" y="4211131"/>
              <a:ext cx="387398" cy="0"/>
            </a:xfrm>
            <a:prstGeom prst="line">
              <a:avLst/>
            </a:prstGeom>
            <a:ln w="57150">
              <a:solidFill>
                <a:srgbClr val="8CD3C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43604" y="4619537"/>
              <a:ext cx="305792" cy="900"/>
            </a:xfrm>
            <a:prstGeom prst="line">
              <a:avLst/>
            </a:prstGeom>
            <a:ln w="57150">
              <a:solidFill>
                <a:srgbClr val="8CD3C5"/>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137779" y="4171834"/>
              <a:ext cx="109182" cy="112595"/>
            </a:xfrm>
            <a:prstGeom prst="rect">
              <a:avLst/>
            </a:prstGeom>
            <a:solidFill>
              <a:srgbClr val="ECB461"/>
            </a:solidFill>
            <a:ln>
              <a:solidFill>
                <a:srgbClr val="ECB4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7141191" y="4961515"/>
              <a:ext cx="109182" cy="112595"/>
            </a:xfrm>
            <a:prstGeom prst="rect">
              <a:avLst/>
            </a:prstGeom>
            <a:solidFill>
              <a:srgbClr val="ECB461"/>
            </a:solidFill>
            <a:ln>
              <a:solidFill>
                <a:srgbClr val="ECB4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7137779" y="3751018"/>
              <a:ext cx="109182" cy="112595"/>
            </a:xfrm>
            <a:prstGeom prst="rect">
              <a:avLst/>
            </a:prstGeom>
            <a:solidFill>
              <a:srgbClr val="8CD3C5"/>
            </a:solidFill>
            <a:ln>
              <a:solidFill>
                <a:srgbClr val="8CD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5" name="Straight Arrow Connector 24"/>
            <p:cNvCxnSpPr>
              <a:stCxn id="26" idx="0"/>
            </p:cNvCxnSpPr>
            <p:nvPr/>
          </p:nvCxnSpPr>
          <p:spPr>
            <a:xfrm flipV="1">
              <a:off x="4812994" y="4676042"/>
              <a:ext cx="627410" cy="285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32715" y="4961515"/>
              <a:ext cx="1208279" cy="300082"/>
            </a:xfrm>
            <a:prstGeom prst="rect">
              <a:avLst/>
            </a:prstGeom>
            <a:noFill/>
          </p:spPr>
          <p:txBody>
            <a:bodyPr wrap="none" rtlCol="0">
              <a:spAutoFit/>
            </a:bodyPr>
            <a:lstStyle/>
            <a:p>
              <a:r>
                <a:rPr lang="en-US" sz="1350" dirty="0"/>
                <a:t>Bioregion shift</a:t>
              </a:r>
            </a:p>
          </p:txBody>
        </p:sp>
      </p:grpSp>
    </p:spTree>
    <p:extLst>
      <p:ext uri="{BB962C8B-B14F-4D97-AF65-F5344CB8AC3E}">
        <p14:creationId xmlns:p14="http://schemas.microsoft.com/office/powerpoint/2010/main" val="337338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54049" y="2006093"/>
            <a:ext cx="5283901" cy="3990401"/>
          </a:xfrm>
          <a:prstGeom prst="rect">
            <a:avLst/>
          </a:prstGeom>
        </p:spPr>
      </p:pic>
      <p:sp>
        <p:nvSpPr>
          <p:cNvPr id="5" name="TextBox 4"/>
          <p:cNvSpPr txBox="1"/>
          <p:nvPr/>
        </p:nvSpPr>
        <p:spPr>
          <a:xfrm>
            <a:off x="7421838" y="6127233"/>
            <a:ext cx="4770162" cy="369332"/>
          </a:xfrm>
          <a:prstGeom prst="rect">
            <a:avLst/>
          </a:prstGeom>
          <a:noFill/>
        </p:spPr>
        <p:txBody>
          <a:bodyPr wrap="square" rtlCol="0">
            <a:spAutoFit/>
          </a:bodyPr>
          <a:lstStyle/>
          <a:p>
            <a:r>
              <a:rPr lang="en-US" dirty="0" smtClean="0"/>
              <a:t>Antonelli*, Zizka*, </a:t>
            </a:r>
            <a:r>
              <a:rPr lang="en-US" dirty="0" err="1" smtClean="0"/>
              <a:t>Carvallho</a:t>
            </a:r>
            <a:r>
              <a:rPr lang="en-US" dirty="0" smtClean="0"/>
              <a:t>* </a:t>
            </a:r>
            <a:r>
              <a:rPr lang="en-US" i="1" dirty="0" smtClean="0"/>
              <a:t>et al.</a:t>
            </a:r>
            <a:r>
              <a:rPr lang="en-US" dirty="0" smtClean="0"/>
              <a:t> (2018), PNAS</a:t>
            </a:r>
            <a:endParaRPr lang="en-US" dirty="0"/>
          </a:p>
        </p:txBody>
      </p:sp>
      <p:sp>
        <p:nvSpPr>
          <p:cNvPr id="7"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spTree>
    <p:extLst>
      <p:ext uri="{BB962C8B-B14F-4D97-AF65-F5344CB8AC3E}">
        <p14:creationId xmlns:p14="http://schemas.microsoft.com/office/powerpoint/2010/main" val="88295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2059089"/>
            <a:ext cx="5181600" cy="4351338"/>
          </a:xfrm>
        </p:spPr>
        <p:txBody>
          <a:bodyPr/>
          <a:lstStyle/>
          <a:p>
            <a:r>
              <a:rPr lang="en-US" dirty="0"/>
              <a:t>4,450 species, 1,3 million occurrences, published phylogenies</a:t>
            </a:r>
          </a:p>
          <a:p>
            <a:r>
              <a:rPr lang="en-US" dirty="0"/>
              <a:t>Area assignment using </a:t>
            </a:r>
            <a:r>
              <a:rPr lang="en-US" b="1" dirty="0" err="1"/>
              <a:t>SpeciesGeoCoder</a:t>
            </a:r>
            <a:r>
              <a:rPr lang="en-US" b="1" dirty="0"/>
              <a:t> </a:t>
            </a:r>
            <a:r>
              <a:rPr lang="en-US" dirty="0"/>
              <a:t>(</a:t>
            </a:r>
            <a:r>
              <a:rPr lang="en-US" dirty="0" err="1"/>
              <a:t>Topel</a:t>
            </a:r>
            <a:r>
              <a:rPr lang="en-US" dirty="0"/>
              <a:t>, Zizka, et al. 2017, </a:t>
            </a:r>
            <a:r>
              <a:rPr lang="en-US" dirty="0" err="1"/>
              <a:t>Syst</a:t>
            </a:r>
            <a:r>
              <a:rPr lang="en-US" dirty="0"/>
              <a:t> </a:t>
            </a:r>
            <a:r>
              <a:rPr lang="en-US" dirty="0" err="1"/>
              <a:t>Biol</a:t>
            </a:r>
            <a:r>
              <a:rPr lang="en-US" dirty="0"/>
              <a:t>)</a:t>
            </a:r>
          </a:p>
          <a:p>
            <a:r>
              <a:rPr lang="en-US" dirty="0"/>
              <a:t>Range shift estimated in </a:t>
            </a:r>
            <a:r>
              <a:rPr lang="en-US" b="1" dirty="0" err="1"/>
              <a:t>BioGeoBEARS</a:t>
            </a:r>
            <a:r>
              <a:rPr lang="en-US" dirty="0"/>
              <a:t> (Matzke et al. 2013 MEE</a:t>
            </a:r>
            <a:r>
              <a:rPr lang="en-US" dirty="0" smtClean="0"/>
              <a:t>)</a:t>
            </a:r>
            <a:endParaRPr lang="en-US" dirty="0"/>
          </a:p>
        </p:txBody>
      </p:sp>
      <p:sp>
        <p:nvSpPr>
          <p:cNvPr id="12"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pic>
        <p:nvPicPr>
          <p:cNvPr id="13" name="Picture 12"/>
          <p:cNvPicPr>
            <a:picLocks noChangeAspect="1"/>
          </p:cNvPicPr>
          <p:nvPr/>
        </p:nvPicPr>
        <p:blipFill rotWithShape="1">
          <a:blip r:embed="rId2"/>
          <a:srcRect r="17729"/>
          <a:stretch/>
        </p:blipFill>
        <p:spPr>
          <a:xfrm>
            <a:off x="6438901" y="1957488"/>
            <a:ext cx="3441700" cy="3957358"/>
          </a:xfrm>
          <a:prstGeom prst="rect">
            <a:avLst/>
          </a:prstGeom>
        </p:spPr>
      </p:pic>
      <p:pic>
        <p:nvPicPr>
          <p:cNvPr id="14" name="Picture 13"/>
          <p:cNvPicPr>
            <a:picLocks noChangeAspect="1"/>
          </p:cNvPicPr>
          <p:nvPr/>
        </p:nvPicPr>
        <p:blipFill>
          <a:blip r:embed="rId3"/>
          <a:stretch>
            <a:fillRect/>
          </a:stretch>
        </p:blipFill>
        <p:spPr>
          <a:xfrm rot="16200000">
            <a:off x="8744056" y="3277257"/>
            <a:ext cx="3111291" cy="3155049"/>
          </a:xfrm>
          <a:prstGeom prst="ellipse">
            <a:avLst/>
          </a:prstGeom>
          <a:ln>
            <a:noFill/>
          </a:ln>
          <a:effectLst>
            <a:softEdge rad="112500"/>
          </a:effectLst>
        </p:spPr>
      </p:pic>
    </p:spTree>
    <p:extLst>
      <p:ext uri="{BB962C8B-B14F-4D97-AF65-F5344CB8AC3E}">
        <p14:creationId xmlns:p14="http://schemas.microsoft.com/office/powerpoint/2010/main" val="14454927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1119" y="2052098"/>
            <a:ext cx="3901440" cy="3898392"/>
          </a:xfrm>
        </p:spPr>
      </p:pic>
      <p:sp>
        <p:nvSpPr>
          <p:cNvPr id="8" name="TextBox 7"/>
          <p:cNvSpPr txBox="1"/>
          <p:nvPr/>
        </p:nvSpPr>
        <p:spPr>
          <a:xfrm>
            <a:off x="7421838" y="6127233"/>
            <a:ext cx="4770162" cy="369332"/>
          </a:xfrm>
          <a:prstGeom prst="rect">
            <a:avLst/>
          </a:prstGeom>
          <a:noFill/>
        </p:spPr>
        <p:txBody>
          <a:bodyPr wrap="square" rtlCol="0">
            <a:spAutoFit/>
          </a:bodyPr>
          <a:lstStyle/>
          <a:p>
            <a:r>
              <a:rPr lang="en-US" dirty="0" smtClean="0"/>
              <a:t>Antonelli*, Zizka*, </a:t>
            </a:r>
            <a:r>
              <a:rPr lang="en-US" dirty="0" err="1" smtClean="0"/>
              <a:t>Carvallho</a:t>
            </a:r>
            <a:r>
              <a:rPr lang="en-US" dirty="0" smtClean="0"/>
              <a:t>* </a:t>
            </a:r>
            <a:r>
              <a:rPr lang="en-US" i="1" dirty="0" smtClean="0"/>
              <a:t>et al.</a:t>
            </a:r>
            <a:r>
              <a:rPr lang="en-US" dirty="0" smtClean="0"/>
              <a:t> (2018), PNAS</a:t>
            </a:r>
            <a:endParaRPr lang="en-US" dirty="0"/>
          </a:p>
        </p:txBody>
      </p:sp>
      <p:sp>
        <p:nvSpPr>
          <p:cNvPr id="9"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052098"/>
            <a:ext cx="3544824" cy="3901440"/>
          </a:xfrm>
          <a:prstGeom prst="rect">
            <a:avLst/>
          </a:prstGeom>
        </p:spPr>
      </p:pic>
      <p:sp>
        <p:nvSpPr>
          <p:cNvPr id="11" name="Rounded Rectangle 10"/>
          <p:cNvSpPr/>
          <p:nvPr/>
        </p:nvSpPr>
        <p:spPr>
          <a:xfrm>
            <a:off x="8820654" y="2818616"/>
            <a:ext cx="2665378" cy="1675563"/>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smtClean="0"/>
              <a:t>Substantial interchange</a:t>
            </a:r>
          </a:p>
          <a:p>
            <a:pPr marL="342900" indent="-342900">
              <a:buFont typeface="Arial" panose="020B0604020202020204" pitchFamily="34" charset="0"/>
              <a:buChar char="•"/>
            </a:pPr>
            <a:r>
              <a:rPr lang="en-US" sz="2400" dirty="0" smtClean="0"/>
              <a:t>Amazonia is in the center</a:t>
            </a:r>
          </a:p>
        </p:txBody>
      </p:sp>
    </p:spTree>
    <p:extLst>
      <p:ext uri="{BB962C8B-B14F-4D97-AF65-F5344CB8AC3E}">
        <p14:creationId xmlns:p14="http://schemas.microsoft.com/office/powerpoint/2010/main" val="29509985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884760"/>
            <a:ext cx="8829676" cy="4048401"/>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sp>
        <p:nvSpPr>
          <p:cNvPr id="6" name="TextBox 5"/>
          <p:cNvSpPr txBox="1"/>
          <p:nvPr/>
        </p:nvSpPr>
        <p:spPr>
          <a:xfrm>
            <a:off x="7421838" y="6127233"/>
            <a:ext cx="4770162" cy="369332"/>
          </a:xfrm>
          <a:prstGeom prst="rect">
            <a:avLst/>
          </a:prstGeom>
          <a:noFill/>
        </p:spPr>
        <p:txBody>
          <a:bodyPr wrap="square" rtlCol="0">
            <a:spAutoFit/>
          </a:bodyPr>
          <a:lstStyle/>
          <a:p>
            <a:r>
              <a:rPr lang="en-US" dirty="0" smtClean="0"/>
              <a:t>Antonelli*, Zizka*, </a:t>
            </a:r>
            <a:r>
              <a:rPr lang="en-US" dirty="0" err="1" smtClean="0"/>
              <a:t>Carvallho</a:t>
            </a:r>
            <a:r>
              <a:rPr lang="en-US" dirty="0" smtClean="0"/>
              <a:t>* </a:t>
            </a:r>
            <a:r>
              <a:rPr lang="en-US" i="1" dirty="0" smtClean="0"/>
              <a:t>et al.</a:t>
            </a:r>
            <a:r>
              <a:rPr lang="en-US" dirty="0" smtClean="0"/>
              <a:t> (2018), PNAS</a:t>
            </a:r>
            <a:endParaRPr lang="en-US" dirty="0"/>
          </a:p>
        </p:txBody>
      </p:sp>
      <p:sp>
        <p:nvSpPr>
          <p:cNvPr id="7" name="Rounded Rectangle 6"/>
          <p:cNvSpPr/>
          <p:nvPr/>
        </p:nvSpPr>
        <p:spPr>
          <a:xfrm>
            <a:off x="9377465" y="3246633"/>
            <a:ext cx="2665378" cy="1675563"/>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Large similarities across taxonomic groups</a:t>
            </a:r>
          </a:p>
        </p:txBody>
      </p:sp>
    </p:spTree>
    <p:extLst>
      <p:ext uri="{BB962C8B-B14F-4D97-AF65-F5344CB8AC3E}">
        <p14:creationId xmlns:p14="http://schemas.microsoft.com/office/powerpoint/2010/main" val="4003907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5975"/>
          </a:xfrm>
        </p:spPr>
        <p:txBody>
          <a:bodyPr/>
          <a:lstStyle/>
          <a:p>
            <a:r>
              <a:rPr lang="en-US" dirty="0" smtClean="0"/>
              <a:t>Understanding biodiversity</a:t>
            </a:r>
            <a:endParaRPr lang="en-US" dirty="0"/>
          </a:p>
        </p:txBody>
      </p:sp>
      <p:sp>
        <p:nvSpPr>
          <p:cNvPr id="7" name="Content Placeholder 6"/>
          <p:cNvSpPr>
            <a:spLocks noGrp="1"/>
          </p:cNvSpPr>
          <p:nvPr>
            <p:ph sz="half" idx="1"/>
          </p:nvPr>
        </p:nvSpPr>
        <p:spPr>
          <a:xfrm>
            <a:off x="838200" y="1619250"/>
            <a:ext cx="5181600" cy="4557713"/>
          </a:xfrm>
        </p:spPr>
        <p:txBody>
          <a:bodyPr>
            <a:normAutofit fontScale="85000" lnSpcReduction="10000"/>
          </a:bodyPr>
          <a:lstStyle/>
          <a:p>
            <a:pPr marL="0" indent="0" algn="ctr">
              <a:lnSpc>
                <a:spcPct val="120000"/>
              </a:lnSpc>
              <a:buNone/>
            </a:pPr>
            <a:r>
              <a:rPr lang="en-GB" sz="4000" dirty="0" smtClean="0"/>
              <a:t>“</a:t>
            </a:r>
            <a:r>
              <a:rPr lang="en-GB" sz="4000" dirty="0"/>
              <a:t>The </a:t>
            </a:r>
            <a:r>
              <a:rPr lang="en-GB" sz="4000" b="1" dirty="0"/>
              <a:t>variability</a:t>
            </a:r>
            <a:r>
              <a:rPr lang="en-GB" sz="4000" dirty="0"/>
              <a:t> among </a:t>
            </a:r>
            <a:r>
              <a:rPr lang="en-GB" sz="4000" b="1" u="sng" dirty="0"/>
              <a:t>living organisms </a:t>
            </a:r>
            <a:r>
              <a:rPr lang="en-GB" sz="4000" dirty="0"/>
              <a:t>from all sources including terrestrial, marine and other aquatic ecosystems and the ecological complexes of which they are a part</a:t>
            </a:r>
            <a:r>
              <a:rPr lang="en-GB" sz="4000" dirty="0" smtClean="0"/>
              <a:t>.”</a:t>
            </a:r>
            <a:endParaRPr lang="en-GB" sz="4000" dirty="0"/>
          </a:p>
        </p:txBody>
      </p:sp>
      <p:sp>
        <p:nvSpPr>
          <p:cNvPr id="12" name="Content Placeholder 11"/>
          <p:cNvSpPr>
            <a:spLocks noGrp="1"/>
          </p:cNvSpPr>
          <p:nvPr>
            <p:ph sz="half" idx="2"/>
          </p:nvPr>
        </p:nvSpPr>
        <p:spPr>
          <a:xfrm>
            <a:off x="6172200" y="1212912"/>
            <a:ext cx="5715000" cy="5129213"/>
          </a:xfrm>
        </p:spPr>
        <p:txBody>
          <a:bodyPr>
            <a:normAutofit fontScale="85000" lnSpcReduction="10000"/>
          </a:bodyPr>
          <a:lstStyle/>
          <a:p>
            <a:pPr>
              <a:lnSpc>
                <a:spcPct val="120000"/>
              </a:lnSpc>
              <a:spcBef>
                <a:spcPts val="0"/>
              </a:spcBef>
              <a:buFontTx/>
              <a:buChar char="-"/>
            </a:pPr>
            <a:r>
              <a:rPr lang="en-GB" sz="3000" b="1" dirty="0" smtClean="0">
                <a:solidFill>
                  <a:schemeClr val="tx2"/>
                </a:solidFill>
              </a:rPr>
              <a:t>genetic</a:t>
            </a:r>
            <a:r>
              <a:rPr lang="en-GB" sz="3000" dirty="0" smtClean="0"/>
              <a:t> </a:t>
            </a:r>
            <a:r>
              <a:rPr lang="en-GB" dirty="0" smtClean="0"/>
              <a:t>diversity </a:t>
            </a:r>
          </a:p>
          <a:p>
            <a:pPr marL="0" indent="0">
              <a:lnSpc>
                <a:spcPct val="120000"/>
              </a:lnSpc>
              <a:spcBef>
                <a:spcPts val="0"/>
              </a:spcBef>
              <a:buNone/>
            </a:pPr>
            <a:r>
              <a:rPr lang="en-GB" dirty="0" smtClean="0"/>
              <a:t>("How diverse is the genetic material?")</a:t>
            </a:r>
          </a:p>
          <a:p>
            <a:pPr marL="0" indent="0">
              <a:lnSpc>
                <a:spcPct val="120000"/>
              </a:lnSpc>
              <a:spcBef>
                <a:spcPts val="0"/>
              </a:spcBef>
              <a:buNone/>
            </a:pPr>
            <a:endParaRPr lang="en-GB" dirty="0" smtClean="0"/>
          </a:p>
          <a:p>
            <a:pPr>
              <a:lnSpc>
                <a:spcPct val="110000"/>
              </a:lnSpc>
              <a:spcBef>
                <a:spcPts val="0"/>
              </a:spcBef>
              <a:buFontTx/>
              <a:buChar char="-"/>
            </a:pPr>
            <a:r>
              <a:rPr lang="en-GB" sz="3000" b="1" dirty="0" smtClean="0">
                <a:solidFill>
                  <a:schemeClr val="accent2"/>
                </a:solidFill>
              </a:rPr>
              <a:t>organismic</a:t>
            </a:r>
            <a:r>
              <a:rPr lang="en-GB" sz="3000" dirty="0" smtClean="0"/>
              <a:t> </a:t>
            </a:r>
            <a:r>
              <a:rPr lang="en-GB" dirty="0" smtClean="0"/>
              <a:t>diversity </a:t>
            </a:r>
          </a:p>
          <a:p>
            <a:pPr marL="0" indent="0">
              <a:lnSpc>
                <a:spcPct val="110000"/>
              </a:lnSpc>
              <a:spcBef>
                <a:spcPts val="0"/>
              </a:spcBef>
              <a:buNone/>
            </a:pPr>
            <a:r>
              <a:rPr lang="en-GB" dirty="0" smtClean="0"/>
              <a:t>("How many species are there?") </a:t>
            </a:r>
          </a:p>
          <a:p>
            <a:pPr marL="0" indent="0">
              <a:lnSpc>
                <a:spcPct val="110000"/>
              </a:lnSpc>
              <a:spcBef>
                <a:spcPts val="0"/>
              </a:spcBef>
              <a:buNone/>
            </a:pPr>
            <a:endParaRPr lang="en-GB" dirty="0" smtClean="0"/>
          </a:p>
          <a:p>
            <a:pPr>
              <a:lnSpc>
                <a:spcPct val="110000"/>
              </a:lnSpc>
              <a:spcBef>
                <a:spcPts val="0"/>
              </a:spcBef>
              <a:buFontTx/>
              <a:buChar char="-"/>
            </a:pPr>
            <a:r>
              <a:rPr lang="en-GB" dirty="0" smtClean="0"/>
              <a:t>ecological or </a:t>
            </a:r>
            <a:r>
              <a:rPr lang="en-GB" sz="3000" b="1" dirty="0" smtClean="0">
                <a:solidFill>
                  <a:srgbClr val="00B050"/>
                </a:solidFill>
              </a:rPr>
              <a:t>functional</a:t>
            </a:r>
            <a:r>
              <a:rPr lang="en-GB" sz="3000" dirty="0" smtClean="0"/>
              <a:t> </a:t>
            </a:r>
            <a:r>
              <a:rPr lang="en-GB" dirty="0" smtClean="0"/>
              <a:t>diversity</a:t>
            </a:r>
          </a:p>
          <a:p>
            <a:pPr marL="0" indent="0">
              <a:lnSpc>
                <a:spcPct val="110000"/>
              </a:lnSpc>
              <a:spcBef>
                <a:spcPts val="0"/>
              </a:spcBef>
              <a:buNone/>
            </a:pPr>
            <a:r>
              <a:rPr lang="en-GB" dirty="0"/>
              <a:t>(</a:t>
            </a:r>
            <a:r>
              <a:rPr lang="en-GB" dirty="0" smtClean="0"/>
              <a:t>"How diverse are forms and ecological roles?“</a:t>
            </a:r>
          </a:p>
          <a:p>
            <a:pPr marL="0" indent="0">
              <a:buNone/>
            </a:pPr>
            <a:endParaRPr lang="en-GB" sz="2600" dirty="0" smtClean="0"/>
          </a:p>
          <a:p>
            <a:pPr marL="0" indent="0">
              <a:buNone/>
            </a:pPr>
            <a:r>
              <a:rPr lang="en-GB" sz="2600" dirty="0" smtClean="0"/>
              <a:t>…”changes in abundance and distribution over time and space within and among species, biological communities and ecosystems”…</a:t>
            </a:r>
            <a:endParaRPr lang="en-GB" sz="2600" dirty="0"/>
          </a:p>
        </p:txBody>
      </p:sp>
      <p:sp>
        <p:nvSpPr>
          <p:cNvPr id="3" name="TextBox 2"/>
          <p:cNvSpPr txBox="1"/>
          <p:nvPr/>
        </p:nvSpPr>
        <p:spPr>
          <a:xfrm>
            <a:off x="6334125" y="6342125"/>
            <a:ext cx="5762625" cy="369332"/>
          </a:xfrm>
          <a:prstGeom prst="rect">
            <a:avLst/>
          </a:prstGeom>
          <a:noFill/>
        </p:spPr>
        <p:txBody>
          <a:bodyPr wrap="square" rtlCol="0">
            <a:spAutoFit/>
          </a:bodyPr>
          <a:lstStyle/>
          <a:p>
            <a:r>
              <a:rPr lang="en-GB" dirty="0" smtClean="0"/>
              <a:t>Gaston &amp; Spicer, 2004</a:t>
            </a:r>
            <a:endParaRPr lang="en-US" dirty="0"/>
          </a:p>
        </p:txBody>
      </p:sp>
      <p:sp>
        <p:nvSpPr>
          <p:cNvPr id="16" name="TextBox 15"/>
          <p:cNvSpPr txBox="1"/>
          <p:nvPr/>
        </p:nvSpPr>
        <p:spPr>
          <a:xfrm>
            <a:off x="1152524" y="6342125"/>
            <a:ext cx="5762625" cy="369332"/>
          </a:xfrm>
          <a:prstGeom prst="rect">
            <a:avLst/>
          </a:prstGeom>
          <a:noFill/>
        </p:spPr>
        <p:txBody>
          <a:bodyPr wrap="square" rtlCol="0">
            <a:spAutoFit/>
          </a:bodyPr>
          <a:lstStyle/>
          <a:p>
            <a:r>
              <a:rPr lang="en-GB" dirty="0" smtClean="0"/>
              <a:t>IPBES Glossary, 2020</a:t>
            </a:r>
            <a:endParaRPr lang="en-US" dirty="0"/>
          </a:p>
        </p:txBody>
      </p:sp>
    </p:spTree>
    <p:extLst>
      <p:ext uri="{BB962C8B-B14F-4D97-AF65-F5344CB8AC3E}">
        <p14:creationId xmlns:p14="http://schemas.microsoft.com/office/powerpoint/2010/main" val="34716183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8138" y="1997233"/>
            <a:ext cx="5773767" cy="4127341"/>
          </a:xfrm>
        </p:spPr>
      </p:pic>
      <p:sp>
        <p:nvSpPr>
          <p:cNvPr id="5"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471" r="32513" b="66182"/>
          <a:stretch/>
        </p:blipFill>
        <p:spPr>
          <a:xfrm>
            <a:off x="7021389" y="2223851"/>
            <a:ext cx="4764021" cy="2295367"/>
          </a:xfrm>
          <a:prstGeom prst="rect">
            <a:avLst/>
          </a:prstGeom>
        </p:spPr>
      </p:pic>
      <p:sp>
        <p:nvSpPr>
          <p:cNvPr id="8" name="TextBox 7"/>
          <p:cNvSpPr txBox="1"/>
          <p:nvPr/>
        </p:nvSpPr>
        <p:spPr>
          <a:xfrm>
            <a:off x="7421838" y="6127233"/>
            <a:ext cx="4770162" cy="369332"/>
          </a:xfrm>
          <a:prstGeom prst="rect">
            <a:avLst/>
          </a:prstGeom>
          <a:noFill/>
        </p:spPr>
        <p:txBody>
          <a:bodyPr wrap="square" rtlCol="0">
            <a:spAutoFit/>
          </a:bodyPr>
          <a:lstStyle/>
          <a:p>
            <a:r>
              <a:rPr lang="en-US" dirty="0" smtClean="0"/>
              <a:t>Antonelli*, Zizka*, </a:t>
            </a:r>
            <a:r>
              <a:rPr lang="en-US" dirty="0" err="1" smtClean="0"/>
              <a:t>Carvallho</a:t>
            </a:r>
            <a:r>
              <a:rPr lang="en-US" dirty="0" smtClean="0"/>
              <a:t>* </a:t>
            </a:r>
            <a:r>
              <a:rPr lang="en-US" i="1" dirty="0" smtClean="0"/>
              <a:t>et al.</a:t>
            </a:r>
            <a:r>
              <a:rPr lang="en-US" dirty="0" smtClean="0"/>
              <a:t> (2018), PNAS</a:t>
            </a:r>
            <a:endParaRPr lang="en-US" dirty="0"/>
          </a:p>
        </p:txBody>
      </p:sp>
      <p:sp>
        <p:nvSpPr>
          <p:cNvPr id="9" name="Rounded Rectangle 8"/>
          <p:cNvSpPr/>
          <p:nvPr/>
        </p:nvSpPr>
        <p:spPr>
          <a:xfrm>
            <a:off x="7141540" y="4765146"/>
            <a:ext cx="4643870" cy="1116158"/>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smtClean="0"/>
              <a:t>Tens of millions of years</a:t>
            </a:r>
          </a:p>
          <a:p>
            <a:pPr marL="342900" indent="-342900">
              <a:buFont typeface="Arial" panose="020B0604020202020204" pitchFamily="34" charset="0"/>
              <a:buChar char="•"/>
            </a:pPr>
            <a:r>
              <a:rPr lang="en-US" sz="2400" dirty="0" smtClean="0"/>
              <a:t>Diversity &amp; area best predictors</a:t>
            </a:r>
          </a:p>
        </p:txBody>
      </p:sp>
    </p:spTree>
    <p:extLst>
      <p:ext uri="{BB962C8B-B14F-4D97-AF65-F5344CB8AC3E}">
        <p14:creationId xmlns:p14="http://schemas.microsoft.com/office/powerpoint/2010/main" val="10412780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#1: Biome and bioregion connectivity through time</a:t>
            </a:r>
          </a:p>
        </p:txBody>
      </p:sp>
      <p:pic>
        <p:nvPicPr>
          <p:cNvPr id="5" name="Picture 3" descr="C:\Users\alexander.zizka\Dropbox (Antonelli Lab)\Arbeit\Gothenburg\projects\PhD-thesis\Disputation\biomes_simplified_1-01.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3214" y="2236917"/>
            <a:ext cx="7165571" cy="3528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2874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31"/>
          <p:cNvSpPr txBox="1"/>
          <p:nvPr/>
        </p:nvSpPr>
        <p:spPr>
          <a:xfrm>
            <a:off x="2952311" y="4375538"/>
            <a:ext cx="1260057" cy="400110"/>
          </a:xfrm>
          <a:prstGeom prst="rect">
            <a:avLst/>
          </a:prstGeom>
          <a:noFill/>
        </p:spPr>
        <p:txBody>
          <a:bodyPr wrap="square" rtlCol="0">
            <a:spAutoFit/>
          </a:bodyPr>
          <a:lstStyle/>
          <a:p>
            <a:r>
              <a:rPr lang="en-GB" sz="1000" dirty="0">
                <a:solidFill>
                  <a:schemeClr val="bg1"/>
                </a:solidFill>
              </a:rPr>
              <a:t>www.blueplanetbiomes.org</a:t>
            </a:r>
          </a:p>
        </p:txBody>
      </p:sp>
      <p:pic>
        <p:nvPicPr>
          <p:cNvPr id="5" name="Picture 3" descr="C:\Users\alexander.zizka\Dropbox (Antonelli Lab)\Arbeit\Gothenburg\projects\22_Bombacoideae\talk_IBC_2017\Pseudobombax tomentosum habit photo Marlon Machad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8040" y="2856117"/>
            <a:ext cx="2292633" cy="1719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alexander.zizka\Dropbox (Antonelli Lab)\Arbeit\Gothenburg\projects\22_Bombacoideae\talk_IBC_2017\DSC_515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4902"/>
          <a:stretch/>
        </p:blipFill>
        <p:spPr bwMode="auto">
          <a:xfrm>
            <a:off x="7412480" y="4575593"/>
            <a:ext cx="2288194" cy="180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40"/>
          <p:cNvSpPr txBox="1"/>
          <p:nvPr/>
        </p:nvSpPr>
        <p:spPr>
          <a:xfrm>
            <a:off x="1152277" y="1974388"/>
            <a:ext cx="4596589" cy="4401205"/>
          </a:xfrm>
          <a:prstGeom prst="rect">
            <a:avLst/>
          </a:prstGeom>
          <a:noFill/>
        </p:spPr>
        <p:txBody>
          <a:bodyPr wrap="square" rtlCol="0">
            <a:spAutoFit/>
          </a:bodyPr>
          <a:lstStyle/>
          <a:p>
            <a:pPr marL="457200" indent="-457200">
              <a:buFont typeface="Arial" panose="020B0604020202020204" pitchFamily="34" charset="0"/>
              <a:buChar char="•"/>
            </a:pPr>
            <a:r>
              <a:rPr lang="en-GB" sz="2800" dirty="0" err="1" smtClean="0"/>
              <a:t>Bombacoideae</a:t>
            </a:r>
            <a:endParaRPr lang="en-GB" sz="2800" dirty="0" smtClean="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smtClean="0"/>
              <a:t>20,000 </a:t>
            </a:r>
            <a:r>
              <a:rPr lang="en-GB" sz="2800" dirty="0"/>
              <a:t>occurrence records, 104 species, 5 </a:t>
            </a:r>
            <a:r>
              <a:rPr lang="en-GB" sz="2800" dirty="0" smtClean="0"/>
              <a:t>genes</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smtClean="0"/>
              <a:t>Evergreen rainforest and seasonally dry biomes</a:t>
            </a:r>
          </a:p>
          <a:p>
            <a:pPr marL="457200" indent="-457200">
              <a:buFont typeface="Arial" panose="020B0604020202020204" pitchFamily="34" charset="0"/>
              <a:buChar char="•"/>
            </a:pPr>
            <a:endParaRPr lang="en-GB" sz="2800" dirty="0" smtClean="0"/>
          </a:p>
          <a:p>
            <a:pPr marL="457200" indent="-457200">
              <a:buFont typeface="Arial" panose="020B0604020202020204" pitchFamily="34" charset="0"/>
              <a:buChar char="•"/>
            </a:pPr>
            <a:r>
              <a:rPr lang="en-GB" sz="2800" dirty="0" smtClean="0"/>
              <a:t>Time constraint DEC model in </a:t>
            </a:r>
            <a:r>
              <a:rPr lang="en-GB" sz="2800" dirty="0" err="1" smtClean="0"/>
              <a:t>BioGeoBEARS</a:t>
            </a:r>
            <a:endParaRPr lang="en-GB" sz="2800" dirty="0"/>
          </a:p>
        </p:txBody>
      </p:sp>
      <p:pic>
        <p:nvPicPr>
          <p:cNvPr id="8" name="Picture 2" descr="C:\Users\alexander.zizka\Dropbox (Antonelli Lab)\Arbeit\Gothenburg\projects\PhD-thesis\Disputation\bombacoideae_pictures\resize\Ceiba rubriflora photo by Carvalho-Sobrinho (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94" t="6686" r="3427" b="3291"/>
          <a:stretch/>
        </p:blipFill>
        <p:spPr bwMode="auto">
          <a:xfrm>
            <a:off x="7408040" y="1354667"/>
            <a:ext cx="2294645" cy="15014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spTree>
    <p:extLst>
      <p:ext uri="{BB962C8B-B14F-4D97-AF65-F5344CB8AC3E}">
        <p14:creationId xmlns:p14="http://schemas.microsoft.com/office/powerpoint/2010/main" val="29401609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63549" b="85458"/>
          <a:stretch/>
        </p:blipFill>
        <p:spPr>
          <a:xfrm>
            <a:off x="8135991" y="2242536"/>
            <a:ext cx="2824108" cy="1921127"/>
          </a:xfr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085033" y="370571"/>
            <a:ext cx="4448879" cy="7586184"/>
          </a:xfrm>
          <a:prstGeom prst="rect">
            <a:avLst/>
          </a:prstGeom>
        </p:spPr>
      </p:pic>
      <p:sp>
        <p:nvSpPr>
          <p:cNvPr id="10" name="Rectangle 9"/>
          <p:cNvSpPr/>
          <p:nvPr/>
        </p:nvSpPr>
        <p:spPr>
          <a:xfrm>
            <a:off x="516380" y="4775200"/>
            <a:ext cx="448820" cy="170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40790" y="5651500"/>
            <a:ext cx="1452120" cy="825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66799" y="5402965"/>
            <a:ext cx="516269" cy="516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083799" y="3104265"/>
            <a:ext cx="1270001" cy="1670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sp>
        <p:nvSpPr>
          <p:cNvPr id="15" name="Rounded Rectangle 14"/>
          <p:cNvSpPr/>
          <p:nvPr/>
        </p:nvSpPr>
        <p:spPr>
          <a:xfrm>
            <a:off x="8055794" y="4608677"/>
            <a:ext cx="4056009" cy="1390130"/>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smtClean="0"/>
              <a:t>Many shifts among biomes</a:t>
            </a:r>
          </a:p>
          <a:p>
            <a:pPr marL="342900" indent="-342900">
              <a:buFont typeface="Arial" panose="020B0604020202020204" pitchFamily="34" charset="0"/>
              <a:buChar char="•"/>
            </a:pPr>
            <a:r>
              <a:rPr lang="en-US" sz="2400" dirty="0" smtClean="0"/>
              <a:t>More from rainforest to dry biomes than vice versa</a:t>
            </a:r>
          </a:p>
        </p:txBody>
      </p:sp>
    </p:spTree>
    <p:extLst>
      <p:ext uri="{BB962C8B-B14F-4D97-AF65-F5344CB8AC3E}">
        <p14:creationId xmlns:p14="http://schemas.microsoft.com/office/powerpoint/2010/main" val="40388519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0861" y="2000722"/>
            <a:ext cx="5801784" cy="4351338"/>
          </a:xfrm>
        </p:spPr>
      </p:pic>
      <p:sp>
        <p:nvSpPr>
          <p:cNvPr id="4"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sp>
        <p:nvSpPr>
          <p:cNvPr id="6" name="Rounded Rectangle 5"/>
          <p:cNvSpPr/>
          <p:nvPr/>
        </p:nvSpPr>
        <p:spPr>
          <a:xfrm>
            <a:off x="7783420" y="3694277"/>
            <a:ext cx="4056009" cy="1390130"/>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smtClean="0"/>
              <a:t>Constant shifts through the Miocene</a:t>
            </a:r>
          </a:p>
        </p:txBody>
      </p:sp>
    </p:spTree>
    <p:extLst>
      <p:ext uri="{BB962C8B-B14F-4D97-AF65-F5344CB8AC3E}">
        <p14:creationId xmlns:p14="http://schemas.microsoft.com/office/powerpoint/2010/main" val="1474058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0904"/>
            <a:ext cx="10515600" cy="1325563"/>
          </a:xfrm>
        </p:spPr>
        <p:txBody>
          <a:bodyPr/>
          <a:lstStyle/>
          <a:p>
            <a:r>
              <a:rPr lang="en-US" dirty="0" smtClean="0"/>
              <a:t>Understanding biodiversity</a:t>
            </a:r>
            <a:endParaRPr lang="en-GB" dirty="0"/>
          </a:p>
        </p:txBody>
      </p:sp>
      <p:sp>
        <p:nvSpPr>
          <p:cNvPr id="3" name="Content Placeholder 2"/>
          <p:cNvSpPr>
            <a:spLocks noGrp="1"/>
          </p:cNvSpPr>
          <p:nvPr>
            <p:ph sz="half" idx="1"/>
          </p:nvPr>
        </p:nvSpPr>
        <p:spPr>
          <a:xfrm>
            <a:off x="914400" y="1641580"/>
            <a:ext cx="5181600" cy="4351338"/>
          </a:xfrm>
        </p:spPr>
        <p:txBody>
          <a:bodyPr>
            <a:noAutofit/>
          </a:bodyPr>
          <a:lstStyle/>
          <a:p>
            <a:pPr>
              <a:lnSpc>
                <a:spcPct val="110000"/>
              </a:lnSpc>
            </a:pPr>
            <a:r>
              <a:rPr lang="en-GB" sz="3000" dirty="0" smtClean="0"/>
              <a:t>Earth</a:t>
            </a:r>
            <a:r>
              <a:rPr lang="en-GB" sz="3000" dirty="0" smtClean="0"/>
              <a:t> 4–10 million species &amp; more. </a:t>
            </a:r>
          </a:p>
          <a:p>
            <a:pPr>
              <a:lnSpc>
                <a:spcPct val="110000"/>
              </a:lnSpc>
            </a:pPr>
            <a:r>
              <a:rPr lang="en-GB" sz="3000" dirty="0" smtClean="0"/>
              <a:t>Latitudinal gradients. </a:t>
            </a:r>
          </a:p>
          <a:p>
            <a:pPr>
              <a:lnSpc>
                <a:spcPct val="110000"/>
              </a:lnSpc>
            </a:pPr>
            <a:r>
              <a:rPr lang="en-GB" sz="3000" dirty="0" smtClean="0"/>
              <a:t>Species richness differs among the tropical continents (similar environment) -&gt; importance continental evolutionary history on global biodiversity.</a:t>
            </a:r>
          </a:p>
        </p:txBody>
      </p:sp>
      <p:pic>
        <p:nvPicPr>
          <p:cNvPr id="8" name="Content Placeholder 7"/>
          <p:cNvPicPr>
            <a:picLocks noGrp="1" noChangeAspect="1"/>
          </p:cNvPicPr>
          <p:nvPr>
            <p:ph sz="half" idx="2"/>
          </p:nvPr>
        </p:nvPicPr>
        <p:blipFill>
          <a:blip r:embed="rId3"/>
          <a:stretch>
            <a:fillRect/>
          </a:stretch>
        </p:blipFill>
        <p:spPr>
          <a:xfrm>
            <a:off x="6680949" y="363393"/>
            <a:ext cx="5138368" cy="3453856"/>
          </a:xfrm>
          <a:prstGeom prst="rect">
            <a:avLst/>
          </a:prstGeom>
        </p:spPr>
      </p:pic>
      <p:pic>
        <p:nvPicPr>
          <p:cNvPr id="9" name="Picture 8"/>
          <p:cNvPicPr>
            <a:picLocks noChangeAspect="1"/>
          </p:cNvPicPr>
          <p:nvPr/>
        </p:nvPicPr>
        <p:blipFill>
          <a:blip r:embed="rId4"/>
          <a:stretch>
            <a:fillRect/>
          </a:stretch>
        </p:blipFill>
        <p:spPr>
          <a:xfrm>
            <a:off x="6680949" y="3860356"/>
            <a:ext cx="5126250" cy="2581303"/>
          </a:xfrm>
          <a:prstGeom prst="rect">
            <a:avLst/>
          </a:prstGeom>
        </p:spPr>
      </p:pic>
      <p:sp>
        <p:nvSpPr>
          <p:cNvPr id="10" name="Rectangle 9"/>
          <p:cNvSpPr/>
          <p:nvPr/>
        </p:nvSpPr>
        <p:spPr>
          <a:xfrm>
            <a:off x="1073934" y="6211455"/>
            <a:ext cx="1309205" cy="369332"/>
          </a:xfrm>
          <a:prstGeom prst="rect">
            <a:avLst/>
          </a:prstGeom>
        </p:spPr>
        <p:txBody>
          <a:bodyPr wrap="none">
            <a:spAutoFit/>
          </a:bodyPr>
          <a:lstStyle/>
          <a:p>
            <a:r>
              <a:rPr lang="en-GB" dirty="0" smtClean="0"/>
              <a:t>(</a:t>
            </a:r>
            <a:r>
              <a:rPr lang="en-GB" dirty="0" err="1" smtClean="0"/>
              <a:t>Zizka</a:t>
            </a:r>
            <a:r>
              <a:rPr lang="en-GB" dirty="0" smtClean="0"/>
              <a:t> 2018)</a:t>
            </a:r>
            <a:endParaRPr lang="en-GB" dirty="0" smtClean="0"/>
          </a:p>
        </p:txBody>
      </p:sp>
    </p:spTree>
    <p:extLst>
      <p:ext uri="{BB962C8B-B14F-4D97-AF65-F5344CB8AC3E}">
        <p14:creationId xmlns:p14="http://schemas.microsoft.com/office/powerpoint/2010/main" val="2280810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b="1" dirty="0"/>
              <a:t>WHY ARE SOME PLACES MORE DIVERSE THAN </a:t>
            </a:r>
            <a:br>
              <a:rPr lang="en-GB" b="1" dirty="0"/>
            </a:br>
            <a:r>
              <a:rPr lang="en-GB" b="1" dirty="0"/>
              <a:t>OTHERS</a:t>
            </a:r>
            <a:r>
              <a:rPr lang="en-GB" b="1" dirty="0" smtClean="0"/>
              <a:t>?</a:t>
            </a:r>
            <a:endParaRPr lang="en-GB" b="1" dirty="0"/>
          </a:p>
        </p:txBody>
      </p:sp>
      <p:sp>
        <p:nvSpPr>
          <p:cNvPr id="3" name="Subtitle 2"/>
          <p:cNvSpPr>
            <a:spLocks noGrp="1"/>
          </p:cNvSpPr>
          <p:nvPr>
            <p:ph type="subTitle" idx="1"/>
          </p:nvPr>
        </p:nvSpPr>
        <p:spPr/>
        <p:txBody>
          <a:bodyPr>
            <a:normAutofit/>
          </a:bodyPr>
          <a:lstStyle/>
          <a:p>
            <a:pPr>
              <a:lnSpc>
                <a:spcPct val="200000"/>
              </a:lnSpc>
            </a:pPr>
            <a:r>
              <a:rPr lang="en-GB" sz="3600" dirty="0" smtClean="0"/>
              <a:t>AKA: </a:t>
            </a:r>
            <a:r>
              <a:rPr lang="en-GB" sz="3600" dirty="0" smtClean="0">
                <a:solidFill>
                  <a:srgbClr val="FF0000"/>
                </a:solidFill>
              </a:rPr>
              <a:t>Latitudinal </a:t>
            </a:r>
            <a:r>
              <a:rPr lang="en-GB" sz="3600" dirty="0">
                <a:solidFill>
                  <a:srgbClr val="FF0000"/>
                </a:solidFill>
              </a:rPr>
              <a:t>Gradients of </a:t>
            </a:r>
            <a:r>
              <a:rPr lang="en-GB" sz="3600" dirty="0" smtClean="0">
                <a:solidFill>
                  <a:srgbClr val="FF0000"/>
                </a:solidFill>
              </a:rPr>
              <a:t>Biodiversity</a:t>
            </a:r>
            <a:endParaRPr lang="en-GB" sz="3600" dirty="0">
              <a:solidFill>
                <a:srgbClr val="FF0000"/>
              </a:solidFill>
            </a:endParaRPr>
          </a:p>
        </p:txBody>
      </p:sp>
    </p:spTree>
    <p:extLst>
      <p:ext uri="{BB962C8B-B14F-4D97-AF65-F5344CB8AC3E}">
        <p14:creationId xmlns:p14="http://schemas.microsoft.com/office/powerpoint/2010/main" val="953021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7098" y="255706"/>
            <a:ext cx="11357804" cy="6346587"/>
          </a:xfrm>
          <a:prstGeom prst="rect">
            <a:avLst/>
          </a:prstGeom>
        </p:spPr>
      </p:pic>
      <p:cxnSp>
        <p:nvCxnSpPr>
          <p:cNvPr id="4" name="Straight Connector 3"/>
          <p:cNvCxnSpPr/>
          <p:nvPr/>
        </p:nvCxnSpPr>
        <p:spPr>
          <a:xfrm>
            <a:off x="1250731" y="6106510"/>
            <a:ext cx="223870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767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2344</Words>
  <Application>Microsoft Office PowerPoint</Application>
  <PresentationFormat>Widescreen</PresentationFormat>
  <Paragraphs>283</Paragraphs>
  <Slides>64</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Symbol</vt:lpstr>
      <vt:lpstr>Office Theme</vt:lpstr>
      <vt:lpstr>Big data in Biogeography and Conservation</vt:lpstr>
      <vt:lpstr>PowerPoint Presentation</vt:lpstr>
      <vt:lpstr>Big data</vt:lpstr>
      <vt:lpstr>Biogeography</vt:lpstr>
      <vt:lpstr>Conservation</vt:lpstr>
      <vt:lpstr>Understanding biodiversity</vt:lpstr>
      <vt:lpstr>Understanding biodiversity</vt:lpstr>
      <vt:lpstr>WHY ARE SOME PLACES MORE DIVERSE THAN  OTHERS?</vt:lpstr>
      <vt:lpstr>PowerPoint Presentation</vt:lpstr>
      <vt:lpstr>Latitudinal Gradients of Biodiversity</vt:lpstr>
      <vt:lpstr>PowerPoint Presentation</vt:lpstr>
      <vt:lpstr>PowerPoint Presentation</vt:lpstr>
      <vt:lpstr>PowerPoint Presentation</vt:lpstr>
      <vt:lpstr>PowerPoint Presentation</vt:lpstr>
      <vt:lpstr>PowerPoint Presentation</vt:lpstr>
      <vt:lpstr>Understanding biodiversity</vt:lpstr>
      <vt:lpstr>Biodiversity varies through time…</vt:lpstr>
      <vt:lpstr>… and space</vt:lpstr>
      <vt:lpstr>Integration of historical biogeography into macroecological research</vt:lpstr>
      <vt:lpstr>Distribution of macroecological papers </vt:lpstr>
      <vt:lpstr>Extent and grain sizes used in macroecological studies</vt:lpstr>
      <vt:lpstr>Main sources of biodiversity data</vt:lpstr>
      <vt:lpstr>We have a lot of data…</vt:lpstr>
      <vt:lpstr>… but also lot of problems</vt:lpstr>
      <vt:lpstr>PowerPoint Presentation</vt:lpstr>
      <vt:lpstr>Space #I: Biodiversity patterns in the tropics</vt:lpstr>
      <vt:lpstr>Space #I: Biodiversity patterns in the tropics</vt:lpstr>
      <vt:lpstr>Space #I: Biodiversity patterns in the tropics</vt:lpstr>
      <vt:lpstr>Space #2: Identifying and delimiting bioregions</vt:lpstr>
      <vt:lpstr>Space #2: Identifying and delimiting bioregions</vt:lpstr>
      <vt:lpstr>Space #2: Identifying and delimiting bioregions</vt:lpstr>
      <vt:lpstr>Space #2: Identifying and delimiting bioregions</vt:lpstr>
      <vt:lpstr>Space #2: Identifying and delimiting bioregions</vt:lpstr>
      <vt:lpstr>Space #2: Identifying and delimiting bioregions</vt:lpstr>
      <vt:lpstr>Space #2: Identifying and delimiting bioregions</vt:lpstr>
      <vt:lpstr>Space #3: The distribution of rare species</vt:lpstr>
      <vt:lpstr>Space #3: The distribution of rare species</vt:lpstr>
      <vt:lpstr>Space #3: The distribution of rare species</vt:lpstr>
      <vt:lpstr>Space #3: The distribution of rare species</vt:lpstr>
      <vt:lpstr>Space #3: The distribution of rare species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http://geocat.kew.org/</vt:lpstr>
      <vt:lpstr>Home Work</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 Biogeography and Conservation</dc:title>
  <dc:creator>glenda mendieta</dc:creator>
  <cp:lastModifiedBy>glenda mendieta</cp:lastModifiedBy>
  <cp:revision>36</cp:revision>
  <dcterms:created xsi:type="dcterms:W3CDTF">2020-04-26T14:29:34Z</dcterms:created>
  <dcterms:modified xsi:type="dcterms:W3CDTF">2020-04-27T13:43:58Z</dcterms:modified>
</cp:coreProperties>
</file>